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39"/>
  </p:notesMasterIdLst>
  <p:sldIdLst>
    <p:sldId id="256" r:id="rId2"/>
    <p:sldId id="304" r:id="rId3"/>
    <p:sldId id="280" r:id="rId4"/>
    <p:sldId id="298" r:id="rId5"/>
    <p:sldId id="274" r:id="rId6"/>
    <p:sldId id="257" r:id="rId7"/>
    <p:sldId id="290" r:id="rId8"/>
    <p:sldId id="277" r:id="rId9"/>
    <p:sldId id="291" r:id="rId10"/>
    <p:sldId id="268" r:id="rId11"/>
    <p:sldId id="299" r:id="rId12"/>
    <p:sldId id="276" r:id="rId13"/>
    <p:sldId id="269" r:id="rId14"/>
    <p:sldId id="278" r:id="rId15"/>
    <p:sldId id="283" r:id="rId16"/>
    <p:sldId id="281" r:id="rId17"/>
    <p:sldId id="282" r:id="rId18"/>
    <p:sldId id="284" r:id="rId19"/>
    <p:sldId id="288" r:id="rId20"/>
    <p:sldId id="300" r:id="rId21"/>
    <p:sldId id="292" r:id="rId22"/>
    <p:sldId id="285" r:id="rId23"/>
    <p:sldId id="286" r:id="rId24"/>
    <p:sldId id="293" r:id="rId25"/>
    <p:sldId id="305" r:id="rId26"/>
    <p:sldId id="297" r:id="rId27"/>
    <p:sldId id="301" r:id="rId28"/>
    <p:sldId id="270" r:id="rId29"/>
    <p:sldId id="271" r:id="rId30"/>
    <p:sldId id="302" r:id="rId31"/>
    <p:sldId id="272" r:id="rId32"/>
    <p:sldId id="295" r:id="rId33"/>
    <p:sldId id="273" r:id="rId34"/>
    <p:sldId id="275" r:id="rId35"/>
    <p:sldId id="306" r:id="rId36"/>
    <p:sldId id="307" r:id="rId37"/>
    <p:sldId id="28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Lst>
        </p14:section>
        <p14:section name="Introduction and Agenda" id="{1FFA3E2E-1DAD-472F-900C-79665E0C9F3E}">
          <p14:sldIdLst>
            <p14:sldId id="304"/>
            <p14:sldId id="280"/>
          </p14:sldIdLst>
        </p14:section>
        <p14:section name="Background and System Description" id="{9F0C0E0B-696E-4C3B-AB33-10E0C78208F7}">
          <p14:sldIdLst>
            <p14:sldId id="298"/>
            <p14:sldId id="274"/>
            <p14:sldId id="257"/>
            <p14:sldId id="290"/>
            <p14:sldId id="277"/>
            <p14:sldId id="291"/>
            <p14:sldId id="268"/>
          </p14:sldIdLst>
        </p14:section>
        <p14:section name="Research Problem and Uncertainty Quantification Approach" id="{9FF5CCFB-CEE7-42D0-ADD9-7E80590F9A43}">
          <p14:sldIdLst>
            <p14:sldId id="299"/>
            <p14:sldId id="276"/>
            <p14:sldId id="269"/>
            <p14:sldId id="278"/>
            <p14:sldId id="283"/>
            <p14:sldId id="281"/>
            <p14:sldId id="282"/>
            <p14:sldId id="284"/>
            <p14:sldId id="288"/>
          </p14:sldIdLst>
        </p14:section>
        <p14:section name="Kernel Smoothing and Gaussian Process Approaches" id="{AC4ABD35-B007-422A-8FDF-5A0FDED4430D}">
          <p14:sldIdLst>
            <p14:sldId id="300"/>
            <p14:sldId id="292"/>
            <p14:sldId id="285"/>
            <p14:sldId id="286"/>
            <p14:sldId id="293"/>
            <p14:sldId id="305"/>
            <p14:sldId id="297"/>
          </p14:sldIdLst>
        </p14:section>
        <p14:section name="Results" id="{F9AF15DB-2519-45E2-A58D-D82F8864CDBA}">
          <p14:sldIdLst>
            <p14:sldId id="301"/>
            <p14:sldId id="270"/>
            <p14:sldId id="271"/>
          </p14:sldIdLst>
        </p14:section>
        <p14:section name="Discussion and Conclusion" id="{F4C38ED1-F3CA-442B-B241-96CF42CBB921}">
          <p14:sldIdLst>
            <p14:sldId id="302"/>
            <p14:sldId id="272"/>
            <p14:sldId id="295"/>
            <p14:sldId id="273"/>
          </p14:sldIdLst>
        </p14:section>
        <p14:section name="References" id="{BB1CBA95-D88F-4D8A-A5B5-6C8966D9F4F1}">
          <p14:sldIdLst>
            <p14:sldId id="275"/>
          </p14:sldIdLst>
        </p14:section>
        <p14:section name="Comments/Questions" id="{814115B4-36A1-40DB-98A3-88AFB857EC5D}">
          <p14:sldIdLst>
            <p14:sldId id="306"/>
          </p14:sldIdLst>
        </p14:section>
        <p14:section name="Backup" id="{8BE9276A-E622-4156-ABEA-CD475E97207A}">
          <p14:sldIdLst>
            <p14:sldId id="307"/>
            <p14:sldId id="28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CD9"/>
    <a:srgbClr val="12846D"/>
    <a:srgbClr val="000000"/>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92" autoAdjust="0"/>
    <p:restoredTop sz="60724" autoAdjust="0"/>
  </p:normalViewPr>
  <p:slideViewPr>
    <p:cSldViewPr snapToGrid="0" snapToObjects="1">
      <p:cViewPr varScale="1">
        <p:scale>
          <a:sx n="64" d="100"/>
          <a:sy n="64" d="100"/>
        </p:scale>
        <p:origin x="468" y="39"/>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55AC8D-C580-44A6-B3CB-DCE471D9241F}" type="doc">
      <dgm:prSet loTypeId="urn:microsoft.com/office/officeart/2005/8/layout/process4" loCatId="list" qsTypeId="urn:microsoft.com/office/officeart/2005/8/quickstyle/simple1" qsCatId="simple" csTypeId="urn:microsoft.com/office/officeart/2005/8/colors/accent0_3" csCatId="mainScheme" phldr="1"/>
      <dgm:spPr/>
      <dgm:t>
        <a:bodyPr/>
        <a:lstStyle/>
        <a:p>
          <a:endParaRPr lang="en-US"/>
        </a:p>
      </dgm:t>
    </dgm:pt>
    <dgm:pt modelId="{51C0B80E-AAB7-46EB-9929-5DADE58849C7}">
      <dgm:prSet/>
      <dgm:spPr/>
      <dgm:t>
        <a:bodyPr/>
        <a:lstStyle/>
        <a:p>
          <a:r>
            <a:rPr lang="en-US" dirty="0"/>
            <a:t>Inputs: Which actuator is targeted, what value(s) are injected to targeted actuator(s)</a:t>
          </a:r>
        </a:p>
      </dgm:t>
    </dgm:pt>
    <dgm:pt modelId="{D4DB8AB8-7D06-4BC3-9600-C4F6763A2AED}" type="parTrans" cxnId="{7497A65F-C25D-4477-831D-5745A70573F9}">
      <dgm:prSet/>
      <dgm:spPr/>
      <dgm:t>
        <a:bodyPr/>
        <a:lstStyle/>
        <a:p>
          <a:endParaRPr lang="en-US"/>
        </a:p>
      </dgm:t>
    </dgm:pt>
    <dgm:pt modelId="{6B07CC9B-8C86-4C4A-BB8F-233336D2E1EA}" type="sibTrans" cxnId="{7497A65F-C25D-4477-831D-5745A70573F9}">
      <dgm:prSet/>
      <dgm:spPr/>
      <dgm:t>
        <a:bodyPr/>
        <a:lstStyle/>
        <a:p>
          <a:endParaRPr lang="en-US"/>
        </a:p>
      </dgm:t>
    </dgm:pt>
    <dgm:pt modelId="{7B3F1474-CD3A-4D87-A16C-F5EFD3CFD7ED}">
      <dgm:prSet/>
      <dgm:spPr/>
      <dgm:t>
        <a:bodyPr/>
        <a:lstStyle/>
        <a:p>
          <a:r>
            <a:rPr lang="en-US" dirty="0"/>
            <a:t>Emulated PWR System</a:t>
          </a:r>
        </a:p>
      </dgm:t>
    </dgm:pt>
    <dgm:pt modelId="{0033BC78-E472-4DCF-ADB6-0FD68D49549B}" type="parTrans" cxnId="{3042D8F9-C224-4306-B60A-1EFA6727D474}">
      <dgm:prSet/>
      <dgm:spPr/>
      <dgm:t>
        <a:bodyPr/>
        <a:lstStyle/>
        <a:p>
          <a:endParaRPr lang="en-US"/>
        </a:p>
      </dgm:t>
    </dgm:pt>
    <dgm:pt modelId="{53EA78A6-5098-4010-BA1D-714F65A290BA}" type="sibTrans" cxnId="{3042D8F9-C224-4306-B60A-1EFA6727D474}">
      <dgm:prSet/>
      <dgm:spPr/>
      <dgm:t>
        <a:bodyPr/>
        <a:lstStyle/>
        <a:p>
          <a:endParaRPr lang="en-US"/>
        </a:p>
      </dgm:t>
    </dgm:pt>
    <dgm:pt modelId="{DFE5EFDF-6C69-4569-8037-F8B1AA9BB504}">
      <dgm:prSet/>
      <dgm:spPr/>
      <dgm:t>
        <a:bodyPr/>
        <a:lstStyle/>
        <a:p>
          <a:r>
            <a:rPr lang="en-US" dirty="0"/>
            <a:t>Heater Actuator</a:t>
          </a:r>
        </a:p>
      </dgm:t>
    </dgm:pt>
    <dgm:pt modelId="{C02B424D-8FD6-4642-9750-25F7CA4081D7}" type="parTrans" cxnId="{01AC4660-B5B0-4B0E-9922-0AD851D13398}">
      <dgm:prSet/>
      <dgm:spPr/>
      <dgm:t>
        <a:bodyPr/>
        <a:lstStyle/>
        <a:p>
          <a:endParaRPr lang="en-US"/>
        </a:p>
      </dgm:t>
    </dgm:pt>
    <dgm:pt modelId="{CEB191DD-BA4D-4FE0-964D-1D5565F23649}" type="sibTrans" cxnId="{01AC4660-B5B0-4B0E-9922-0AD851D13398}">
      <dgm:prSet/>
      <dgm:spPr/>
      <dgm:t>
        <a:bodyPr/>
        <a:lstStyle/>
        <a:p>
          <a:endParaRPr lang="en-US"/>
        </a:p>
      </dgm:t>
    </dgm:pt>
    <dgm:pt modelId="{3F6AFC87-EA47-45D0-BAFF-D88FC792149E}">
      <dgm:prSet/>
      <dgm:spPr/>
      <dgm:t>
        <a:bodyPr/>
        <a:lstStyle/>
        <a:p>
          <a:r>
            <a:rPr lang="en-US" dirty="0"/>
            <a:t>Sprayer Actuator</a:t>
          </a:r>
        </a:p>
      </dgm:t>
    </dgm:pt>
    <dgm:pt modelId="{6468F2EB-4AE7-46F4-B3EE-1029A373D8CD}" type="parTrans" cxnId="{E37D0F6A-237F-45AA-8870-712CB385CAC1}">
      <dgm:prSet/>
      <dgm:spPr/>
      <dgm:t>
        <a:bodyPr/>
        <a:lstStyle/>
        <a:p>
          <a:endParaRPr lang="en-US"/>
        </a:p>
      </dgm:t>
    </dgm:pt>
    <dgm:pt modelId="{CE74A101-4F38-47B9-9EF2-900EFFA3237C}" type="sibTrans" cxnId="{E37D0F6A-237F-45AA-8870-712CB385CAC1}">
      <dgm:prSet/>
      <dgm:spPr/>
      <dgm:t>
        <a:bodyPr/>
        <a:lstStyle/>
        <a:p>
          <a:endParaRPr lang="en-US"/>
        </a:p>
      </dgm:t>
    </dgm:pt>
    <dgm:pt modelId="{8BB934A4-69F5-4387-8F50-1DE54F289A93}">
      <dgm:prSet/>
      <dgm:spPr/>
      <dgm:t>
        <a:bodyPr/>
        <a:lstStyle/>
        <a:p>
          <a:r>
            <a:rPr lang="en-US" dirty="0"/>
            <a:t>Outputs: Indicator of whether differential pressure exceeded 1 MPa at any point during the attack</a:t>
          </a:r>
        </a:p>
      </dgm:t>
    </dgm:pt>
    <dgm:pt modelId="{74F64152-077F-449C-A018-ED754F1E940C}" type="parTrans" cxnId="{41D5365B-B57C-451E-A073-734EDDDAEB68}">
      <dgm:prSet/>
      <dgm:spPr/>
      <dgm:t>
        <a:bodyPr/>
        <a:lstStyle/>
        <a:p>
          <a:endParaRPr lang="en-US"/>
        </a:p>
      </dgm:t>
    </dgm:pt>
    <dgm:pt modelId="{ECEB1F93-EBEC-45DA-893C-485EF0B809C8}" type="sibTrans" cxnId="{41D5365B-B57C-451E-A073-734EDDDAEB68}">
      <dgm:prSet/>
      <dgm:spPr/>
      <dgm:t>
        <a:bodyPr/>
        <a:lstStyle/>
        <a:p>
          <a:endParaRPr lang="en-US"/>
        </a:p>
      </dgm:t>
    </dgm:pt>
    <dgm:pt modelId="{6439A3DA-633D-4828-A3E8-57FFD722A872}" type="pres">
      <dgm:prSet presAssocID="{C355AC8D-C580-44A6-B3CB-DCE471D9241F}" presName="Name0" presStyleCnt="0">
        <dgm:presLayoutVars>
          <dgm:dir/>
          <dgm:animLvl val="lvl"/>
          <dgm:resizeHandles val="exact"/>
        </dgm:presLayoutVars>
      </dgm:prSet>
      <dgm:spPr/>
    </dgm:pt>
    <dgm:pt modelId="{43CAD13C-371E-4033-8569-88A0845F987B}" type="pres">
      <dgm:prSet presAssocID="{8BB934A4-69F5-4387-8F50-1DE54F289A93}" presName="boxAndChildren" presStyleCnt="0"/>
      <dgm:spPr/>
    </dgm:pt>
    <dgm:pt modelId="{AA532F22-6C57-4E27-B2BD-25B80B33D9BB}" type="pres">
      <dgm:prSet presAssocID="{8BB934A4-69F5-4387-8F50-1DE54F289A93}" presName="parentTextBox" presStyleLbl="node1" presStyleIdx="0" presStyleCnt="3"/>
      <dgm:spPr/>
    </dgm:pt>
    <dgm:pt modelId="{B86C9F01-2528-41C7-8A9C-6E179F055CB8}" type="pres">
      <dgm:prSet presAssocID="{53EA78A6-5098-4010-BA1D-714F65A290BA}" presName="sp" presStyleCnt="0"/>
      <dgm:spPr/>
    </dgm:pt>
    <dgm:pt modelId="{1C2CE283-435F-4A67-BD4C-9B6915A78C04}" type="pres">
      <dgm:prSet presAssocID="{7B3F1474-CD3A-4D87-A16C-F5EFD3CFD7ED}" presName="arrowAndChildren" presStyleCnt="0"/>
      <dgm:spPr/>
    </dgm:pt>
    <dgm:pt modelId="{1ED91C6B-B687-4199-8ECB-DE0B22D264BD}" type="pres">
      <dgm:prSet presAssocID="{7B3F1474-CD3A-4D87-A16C-F5EFD3CFD7ED}" presName="parentTextArrow" presStyleLbl="node1" presStyleIdx="0" presStyleCnt="3"/>
      <dgm:spPr/>
    </dgm:pt>
    <dgm:pt modelId="{CD1FDC9E-FDE8-4E17-B54C-F57FB3E4FB4C}" type="pres">
      <dgm:prSet presAssocID="{7B3F1474-CD3A-4D87-A16C-F5EFD3CFD7ED}" presName="arrow" presStyleLbl="node1" presStyleIdx="1" presStyleCnt="3"/>
      <dgm:spPr/>
    </dgm:pt>
    <dgm:pt modelId="{0D2970A0-5914-4FFF-BB73-66EF363F6196}" type="pres">
      <dgm:prSet presAssocID="{7B3F1474-CD3A-4D87-A16C-F5EFD3CFD7ED}" presName="descendantArrow" presStyleCnt="0"/>
      <dgm:spPr/>
    </dgm:pt>
    <dgm:pt modelId="{1495F008-4DC6-4573-8952-9DECD9C82F5F}" type="pres">
      <dgm:prSet presAssocID="{DFE5EFDF-6C69-4569-8037-F8B1AA9BB504}" presName="childTextArrow" presStyleLbl="fgAccFollowNode1" presStyleIdx="0" presStyleCnt="2">
        <dgm:presLayoutVars>
          <dgm:bulletEnabled val="1"/>
        </dgm:presLayoutVars>
      </dgm:prSet>
      <dgm:spPr/>
    </dgm:pt>
    <dgm:pt modelId="{1CF7D3DF-167C-4666-853A-E2819B292CBA}" type="pres">
      <dgm:prSet presAssocID="{3F6AFC87-EA47-45D0-BAFF-D88FC792149E}" presName="childTextArrow" presStyleLbl="fgAccFollowNode1" presStyleIdx="1" presStyleCnt="2">
        <dgm:presLayoutVars>
          <dgm:bulletEnabled val="1"/>
        </dgm:presLayoutVars>
      </dgm:prSet>
      <dgm:spPr/>
    </dgm:pt>
    <dgm:pt modelId="{F483C3E0-625D-43E3-B0EC-EFDD4C1E5B81}" type="pres">
      <dgm:prSet presAssocID="{6B07CC9B-8C86-4C4A-BB8F-233336D2E1EA}" presName="sp" presStyleCnt="0"/>
      <dgm:spPr/>
    </dgm:pt>
    <dgm:pt modelId="{4509643B-582C-4434-B9D8-ADF99E81CBF5}" type="pres">
      <dgm:prSet presAssocID="{51C0B80E-AAB7-46EB-9929-5DADE58849C7}" presName="arrowAndChildren" presStyleCnt="0"/>
      <dgm:spPr/>
    </dgm:pt>
    <dgm:pt modelId="{34885057-A7CA-4D01-A6FD-07D630E1AFFA}" type="pres">
      <dgm:prSet presAssocID="{51C0B80E-AAB7-46EB-9929-5DADE58849C7}" presName="parentTextArrow" presStyleLbl="node1" presStyleIdx="2" presStyleCnt="3"/>
      <dgm:spPr/>
    </dgm:pt>
  </dgm:ptLst>
  <dgm:cxnLst>
    <dgm:cxn modelId="{E0A9F404-6E2A-4479-9E5E-E5E248C76435}" type="presOf" srcId="{8BB934A4-69F5-4387-8F50-1DE54F289A93}" destId="{AA532F22-6C57-4E27-B2BD-25B80B33D9BB}" srcOrd="0" destOrd="0" presId="urn:microsoft.com/office/officeart/2005/8/layout/process4"/>
    <dgm:cxn modelId="{1FD34D15-C938-4482-9FC4-3E6DFBF2E69A}" type="presOf" srcId="{7B3F1474-CD3A-4D87-A16C-F5EFD3CFD7ED}" destId="{CD1FDC9E-FDE8-4E17-B54C-F57FB3E4FB4C}" srcOrd="1" destOrd="0" presId="urn:microsoft.com/office/officeart/2005/8/layout/process4"/>
    <dgm:cxn modelId="{B4A55235-D423-4041-83DA-94F70A92828B}" type="presOf" srcId="{3F6AFC87-EA47-45D0-BAFF-D88FC792149E}" destId="{1CF7D3DF-167C-4666-853A-E2819B292CBA}" srcOrd="0" destOrd="0" presId="urn:microsoft.com/office/officeart/2005/8/layout/process4"/>
    <dgm:cxn modelId="{41D5365B-B57C-451E-A073-734EDDDAEB68}" srcId="{C355AC8D-C580-44A6-B3CB-DCE471D9241F}" destId="{8BB934A4-69F5-4387-8F50-1DE54F289A93}" srcOrd="2" destOrd="0" parTransId="{74F64152-077F-449C-A018-ED754F1E940C}" sibTransId="{ECEB1F93-EBEC-45DA-893C-485EF0B809C8}"/>
    <dgm:cxn modelId="{7497A65F-C25D-4477-831D-5745A70573F9}" srcId="{C355AC8D-C580-44A6-B3CB-DCE471D9241F}" destId="{51C0B80E-AAB7-46EB-9929-5DADE58849C7}" srcOrd="0" destOrd="0" parTransId="{D4DB8AB8-7D06-4BC3-9600-C4F6763A2AED}" sibTransId="{6B07CC9B-8C86-4C4A-BB8F-233336D2E1EA}"/>
    <dgm:cxn modelId="{01AC4660-B5B0-4B0E-9922-0AD851D13398}" srcId="{7B3F1474-CD3A-4D87-A16C-F5EFD3CFD7ED}" destId="{DFE5EFDF-6C69-4569-8037-F8B1AA9BB504}" srcOrd="0" destOrd="0" parTransId="{C02B424D-8FD6-4642-9750-25F7CA4081D7}" sibTransId="{CEB191DD-BA4D-4FE0-964D-1D5565F23649}"/>
    <dgm:cxn modelId="{E37D0F6A-237F-45AA-8870-712CB385CAC1}" srcId="{7B3F1474-CD3A-4D87-A16C-F5EFD3CFD7ED}" destId="{3F6AFC87-EA47-45D0-BAFF-D88FC792149E}" srcOrd="1" destOrd="0" parTransId="{6468F2EB-4AE7-46F4-B3EE-1029A373D8CD}" sibTransId="{CE74A101-4F38-47B9-9EF2-900EFFA3237C}"/>
    <dgm:cxn modelId="{32E85176-6FED-4842-9A43-427A4049C5C9}" type="presOf" srcId="{51C0B80E-AAB7-46EB-9929-5DADE58849C7}" destId="{34885057-A7CA-4D01-A6FD-07D630E1AFFA}" srcOrd="0" destOrd="0" presId="urn:microsoft.com/office/officeart/2005/8/layout/process4"/>
    <dgm:cxn modelId="{20A4FDD3-DF71-424D-8F6A-143BE5B61CBF}" type="presOf" srcId="{C355AC8D-C580-44A6-B3CB-DCE471D9241F}" destId="{6439A3DA-633D-4828-A3E8-57FFD722A872}" srcOrd="0" destOrd="0" presId="urn:microsoft.com/office/officeart/2005/8/layout/process4"/>
    <dgm:cxn modelId="{75FDCCDB-110F-4814-9EAC-8F7FC683E914}" type="presOf" srcId="{7B3F1474-CD3A-4D87-A16C-F5EFD3CFD7ED}" destId="{1ED91C6B-B687-4199-8ECB-DE0B22D264BD}" srcOrd="0" destOrd="0" presId="urn:microsoft.com/office/officeart/2005/8/layout/process4"/>
    <dgm:cxn modelId="{3042D8F9-C224-4306-B60A-1EFA6727D474}" srcId="{C355AC8D-C580-44A6-B3CB-DCE471D9241F}" destId="{7B3F1474-CD3A-4D87-A16C-F5EFD3CFD7ED}" srcOrd="1" destOrd="0" parTransId="{0033BC78-E472-4DCF-ADB6-0FD68D49549B}" sibTransId="{53EA78A6-5098-4010-BA1D-714F65A290BA}"/>
    <dgm:cxn modelId="{72D327FF-F1DF-4AA9-ACD5-9A2D83B3A27F}" type="presOf" srcId="{DFE5EFDF-6C69-4569-8037-F8B1AA9BB504}" destId="{1495F008-4DC6-4573-8952-9DECD9C82F5F}" srcOrd="0" destOrd="0" presId="urn:microsoft.com/office/officeart/2005/8/layout/process4"/>
    <dgm:cxn modelId="{6A9B50D5-6197-489B-B171-B9D158756EE8}" type="presParOf" srcId="{6439A3DA-633D-4828-A3E8-57FFD722A872}" destId="{43CAD13C-371E-4033-8569-88A0845F987B}" srcOrd="0" destOrd="0" presId="urn:microsoft.com/office/officeart/2005/8/layout/process4"/>
    <dgm:cxn modelId="{4CA70C5B-53EF-43D3-BAC5-AD0D32168A82}" type="presParOf" srcId="{43CAD13C-371E-4033-8569-88A0845F987B}" destId="{AA532F22-6C57-4E27-B2BD-25B80B33D9BB}" srcOrd="0" destOrd="0" presId="urn:microsoft.com/office/officeart/2005/8/layout/process4"/>
    <dgm:cxn modelId="{89D300F2-46B4-41E3-AC70-52C050F6735F}" type="presParOf" srcId="{6439A3DA-633D-4828-A3E8-57FFD722A872}" destId="{B86C9F01-2528-41C7-8A9C-6E179F055CB8}" srcOrd="1" destOrd="0" presId="urn:microsoft.com/office/officeart/2005/8/layout/process4"/>
    <dgm:cxn modelId="{C9BA7927-B40F-4855-8A5C-CD7F5E425E61}" type="presParOf" srcId="{6439A3DA-633D-4828-A3E8-57FFD722A872}" destId="{1C2CE283-435F-4A67-BD4C-9B6915A78C04}" srcOrd="2" destOrd="0" presId="urn:microsoft.com/office/officeart/2005/8/layout/process4"/>
    <dgm:cxn modelId="{32ACA140-7839-4100-A341-CD02815C798D}" type="presParOf" srcId="{1C2CE283-435F-4A67-BD4C-9B6915A78C04}" destId="{1ED91C6B-B687-4199-8ECB-DE0B22D264BD}" srcOrd="0" destOrd="0" presId="urn:microsoft.com/office/officeart/2005/8/layout/process4"/>
    <dgm:cxn modelId="{2F49F1D6-D149-4CBE-A050-6E77D97BBF2F}" type="presParOf" srcId="{1C2CE283-435F-4A67-BD4C-9B6915A78C04}" destId="{CD1FDC9E-FDE8-4E17-B54C-F57FB3E4FB4C}" srcOrd="1" destOrd="0" presId="urn:microsoft.com/office/officeart/2005/8/layout/process4"/>
    <dgm:cxn modelId="{DC913CF7-A930-4F64-A798-5521EBF057DD}" type="presParOf" srcId="{1C2CE283-435F-4A67-BD4C-9B6915A78C04}" destId="{0D2970A0-5914-4FFF-BB73-66EF363F6196}" srcOrd="2" destOrd="0" presId="urn:microsoft.com/office/officeart/2005/8/layout/process4"/>
    <dgm:cxn modelId="{04B4BD60-65B3-4527-BE2C-E7D7211B8595}" type="presParOf" srcId="{0D2970A0-5914-4FFF-BB73-66EF363F6196}" destId="{1495F008-4DC6-4573-8952-9DECD9C82F5F}" srcOrd="0" destOrd="0" presId="urn:microsoft.com/office/officeart/2005/8/layout/process4"/>
    <dgm:cxn modelId="{04745F5D-28D4-4ECD-8308-32D747241D0A}" type="presParOf" srcId="{0D2970A0-5914-4FFF-BB73-66EF363F6196}" destId="{1CF7D3DF-167C-4666-853A-E2819B292CBA}" srcOrd="1" destOrd="0" presId="urn:microsoft.com/office/officeart/2005/8/layout/process4"/>
    <dgm:cxn modelId="{D5969316-ACE4-4862-9C26-B9668857C4B4}" type="presParOf" srcId="{6439A3DA-633D-4828-A3E8-57FFD722A872}" destId="{F483C3E0-625D-43E3-B0EC-EFDD4C1E5B81}" srcOrd="3" destOrd="0" presId="urn:microsoft.com/office/officeart/2005/8/layout/process4"/>
    <dgm:cxn modelId="{1A1D671F-CB65-4D74-81C0-1A44203EEF4B}" type="presParOf" srcId="{6439A3DA-633D-4828-A3E8-57FFD722A872}" destId="{4509643B-582C-4434-B9D8-ADF99E81CBF5}" srcOrd="4" destOrd="0" presId="urn:microsoft.com/office/officeart/2005/8/layout/process4"/>
    <dgm:cxn modelId="{673297E5-74BB-403B-BB39-EA9A0BE21593}" type="presParOf" srcId="{4509643B-582C-4434-B9D8-ADF99E81CBF5}" destId="{34885057-A7CA-4D01-A6FD-07D630E1AFF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32F22-6C57-4E27-B2BD-25B80B33D9BB}">
      <dsp:nvSpPr>
        <dsp:cNvPr id="0" name=""/>
        <dsp:cNvSpPr/>
      </dsp:nvSpPr>
      <dsp:spPr>
        <a:xfrm>
          <a:off x="0" y="3614203"/>
          <a:ext cx="2584174" cy="11862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Outputs: Indicator of whether differential pressure exceeded 1 MPa at any point during the attack</a:t>
          </a:r>
        </a:p>
      </dsp:txBody>
      <dsp:txXfrm>
        <a:off x="0" y="3614203"/>
        <a:ext cx="2584174" cy="1186262"/>
      </dsp:txXfrm>
    </dsp:sp>
    <dsp:sp modelId="{CD1FDC9E-FDE8-4E17-B54C-F57FB3E4FB4C}">
      <dsp:nvSpPr>
        <dsp:cNvPr id="0" name=""/>
        <dsp:cNvSpPr/>
      </dsp:nvSpPr>
      <dsp:spPr>
        <a:xfrm rot="10800000">
          <a:off x="0" y="1807525"/>
          <a:ext cx="2584174" cy="1824471"/>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Emulated PWR System</a:t>
          </a:r>
        </a:p>
      </dsp:txBody>
      <dsp:txXfrm rot="-10800000">
        <a:off x="0" y="1807525"/>
        <a:ext cx="2584174" cy="640389"/>
      </dsp:txXfrm>
    </dsp:sp>
    <dsp:sp modelId="{1495F008-4DC6-4573-8952-9DECD9C82F5F}">
      <dsp:nvSpPr>
        <dsp:cNvPr id="0" name=""/>
        <dsp:cNvSpPr/>
      </dsp:nvSpPr>
      <dsp:spPr>
        <a:xfrm>
          <a:off x="0" y="2447915"/>
          <a:ext cx="1292087" cy="545516"/>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Heater Actuator</a:t>
          </a:r>
        </a:p>
      </dsp:txBody>
      <dsp:txXfrm>
        <a:off x="0" y="2447915"/>
        <a:ext cx="1292087" cy="545516"/>
      </dsp:txXfrm>
    </dsp:sp>
    <dsp:sp modelId="{1CF7D3DF-167C-4666-853A-E2819B292CBA}">
      <dsp:nvSpPr>
        <dsp:cNvPr id="0" name=""/>
        <dsp:cNvSpPr/>
      </dsp:nvSpPr>
      <dsp:spPr>
        <a:xfrm>
          <a:off x="1292087" y="2447915"/>
          <a:ext cx="1292087" cy="545516"/>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Sprayer Actuator</a:t>
          </a:r>
        </a:p>
      </dsp:txBody>
      <dsp:txXfrm>
        <a:off x="1292087" y="2447915"/>
        <a:ext cx="1292087" cy="545516"/>
      </dsp:txXfrm>
    </dsp:sp>
    <dsp:sp modelId="{34885057-A7CA-4D01-A6FD-07D630E1AFFA}">
      <dsp:nvSpPr>
        <dsp:cNvPr id="0" name=""/>
        <dsp:cNvSpPr/>
      </dsp:nvSpPr>
      <dsp:spPr>
        <a:xfrm rot="10800000">
          <a:off x="0" y="848"/>
          <a:ext cx="2584174" cy="1824471"/>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Inputs: Which actuator is targeted, what value(s) are injected to targeted actuator(s)</a:t>
          </a:r>
        </a:p>
      </dsp:txBody>
      <dsp:txXfrm rot="10800000">
        <a:off x="0" y="848"/>
        <a:ext cx="2584174" cy="118548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dirty="0"/>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Hi and thanks for joining! I’m Taylor McKenzie and today I’ll be discussing this study into Uncertainty Quantification for Cyber-Physical Pressurized Water Reactor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dirty="0"/>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dirty="0"/>
          </a:p>
        </p:txBody>
      </p:sp>
    </p:spTree>
    <p:extLst>
      <p:ext uri="{BB962C8B-B14F-4D97-AF65-F5344CB8AC3E}">
        <p14:creationId xmlns:p14="http://schemas.microsoft.com/office/powerpoint/2010/main" val="25786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dirty="0"/>
          </a:p>
        </p:txBody>
      </p:sp>
    </p:spTree>
    <p:extLst>
      <p:ext uri="{BB962C8B-B14F-4D97-AF65-F5344CB8AC3E}">
        <p14:creationId xmlns:p14="http://schemas.microsoft.com/office/powerpoint/2010/main" val="2598072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dirty="0"/>
          </a:p>
        </p:txBody>
      </p:sp>
    </p:spTree>
    <p:extLst>
      <p:ext uri="{BB962C8B-B14F-4D97-AF65-F5344CB8AC3E}">
        <p14:creationId xmlns:p14="http://schemas.microsoft.com/office/powerpoint/2010/main" val="2513412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dirty="0"/>
          </a:p>
        </p:txBody>
      </p:sp>
    </p:spTree>
    <p:extLst>
      <p:ext uri="{BB962C8B-B14F-4D97-AF65-F5344CB8AC3E}">
        <p14:creationId xmlns:p14="http://schemas.microsoft.com/office/powerpoint/2010/main" val="3354740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dirty="0"/>
          </a:p>
        </p:txBody>
      </p:sp>
    </p:spTree>
    <p:extLst>
      <p:ext uri="{BB962C8B-B14F-4D97-AF65-F5344CB8AC3E}">
        <p14:creationId xmlns:p14="http://schemas.microsoft.com/office/powerpoint/2010/main" val="476789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17</a:t>
            </a:fld>
            <a:endParaRPr lang="en-US" dirty="0"/>
          </a:p>
        </p:txBody>
      </p:sp>
    </p:spTree>
    <p:extLst>
      <p:ext uri="{BB962C8B-B14F-4D97-AF65-F5344CB8AC3E}">
        <p14:creationId xmlns:p14="http://schemas.microsoft.com/office/powerpoint/2010/main" val="2875269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dirty="0"/>
          </a:p>
        </p:txBody>
      </p:sp>
    </p:spTree>
    <p:extLst>
      <p:ext uri="{BB962C8B-B14F-4D97-AF65-F5344CB8AC3E}">
        <p14:creationId xmlns:p14="http://schemas.microsoft.com/office/powerpoint/2010/main" val="4113325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explain why goal 3 is appropriate. Need to explain why it’s useful to have a continuum of distributions for this application.</a:t>
            </a:r>
          </a:p>
          <a:p>
            <a:endParaRPr lang="en-US" dirty="0"/>
          </a:p>
          <a:p>
            <a:r>
              <a:rPr lang="en-US" dirty="0"/>
              <a:t>Could also explain why GPs here…</a:t>
            </a:r>
          </a:p>
          <a:p>
            <a:endParaRPr lang="en-US" dirty="0"/>
          </a:p>
          <a:p>
            <a:r>
              <a:rPr lang="en-US" dirty="0"/>
              <a:t>Sneak peek into data could be useful here… Understand that inputs are distribution of values attacker is injecting to heater/sprayer and outcome is (uncertain) event that differential pressure exceeds 1 MPa given those value.</a:t>
            </a:r>
          </a:p>
          <a:p>
            <a:r>
              <a:rPr lang="en-US" dirty="0"/>
              <a:t>Goal 3 allows for identification of relationships between values injected and probability of consequence as well as overall understanding of probability of consequence.</a:t>
            </a:r>
          </a:p>
          <a:p>
            <a:r>
              <a:rPr lang="en-US" dirty="0"/>
              <a:t>Outcome is binary, and it’s not clear whether there is a simple/linear/monotonic relationship with outcome/odds. So, need some kind of nonlinear data-driven model; something like kernel smoothers are one appropriate approach.</a:t>
            </a:r>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dirty="0"/>
          </a:p>
        </p:txBody>
      </p:sp>
    </p:spTree>
    <p:extLst>
      <p:ext uri="{BB962C8B-B14F-4D97-AF65-F5344CB8AC3E}">
        <p14:creationId xmlns:p14="http://schemas.microsoft.com/office/powerpoint/2010/main" val="4287290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some motivation somewhere (maybe not here) for using Bayesian/simulation methods. Difficulty of propagating uncertainty in parameter estimates to uncertainty in predictions. Parameter instability issues in generalized GPs like Bernoulli models (esp. applicable here). Assumptions for asymptotics are not necessarily met, issues with doing asymptotics with Bernoulli outcome.</a:t>
            </a:r>
          </a:p>
        </p:txBody>
      </p:sp>
      <p:sp>
        <p:nvSpPr>
          <p:cNvPr id="4" name="Slide Number Placeholder 3"/>
          <p:cNvSpPr>
            <a:spLocks noGrp="1"/>
          </p:cNvSpPr>
          <p:nvPr>
            <p:ph type="sldNum" sz="quarter" idx="5"/>
          </p:nvPr>
        </p:nvSpPr>
        <p:spPr/>
        <p:txBody>
          <a:bodyPr/>
          <a:lstStyle/>
          <a:p>
            <a:fld id="{A2430F75-B5EC-044F-A636-30352D0A1350}" type="slidenum">
              <a:rPr lang="en-US" smtClean="0"/>
              <a:t>22</a:t>
            </a:fld>
            <a:endParaRPr lang="en-US" dirty="0"/>
          </a:p>
        </p:txBody>
      </p:sp>
    </p:spTree>
    <p:extLst>
      <p:ext uri="{BB962C8B-B14F-4D97-AF65-F5344CB8AC3E}">
        <p14:creationId xmlns:p14="http://schemas.microsoft.com/office/powerpoint/2010/main" val="353155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dirty="0"/>
          </a:p>
        </p:txBody>
      </p:sp>
    </p:spTree>
    <p:extLst>
      <p:ext uri="{BB962C8B-B14F-4D97-AF65-F5344CB8AC3E}">
        <p14:creationId xmlns:p14="http://schemas.microsoft.com/office/powerpoint/2010/main" val="1374630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kicking off, I’ll give just a brief introduction and some context for where this research fits.</a:t>
            </a:r>
          </a:p>
          <a:p>
            <a:endParaRPr lang="en-US" dirty="0"/>
          </a:p>
          <a:p>
            <a:r>
              <a:rPr lang="en-US" dirty="0"/>
              <a:t>I received my Ph.D. in Economics from the University of Oregon in 2017, where I studied industrial organization and focused on choice modeling and empirical models of competition. My dissertation focused on identifying changes in pricing, competition, and technological change in the US freight rail industry following its partial deregulation.</a:t>
            </a:r>
          </a:p>
          <a:p>
            <a:endParaRPr lang="en-US" dirty="0"/>
          </a:p>
          <a:p>
            <a:r>
              <a:rPr lang="en-US" dirty="0"/>
              <a:t>I joined Sandia National Laboratories in 2017, and I started in a group doing Cyber Resilience R&amp;D. While I was in that role, I contributed to and conducted analysis looking at risk and resilience of cyber systems, and specifically performing statistical analyses and uncertainty quantification that enabled using cyber emulation and experimentation to measure risk and resilience. This is where the research I’ll be discussing mostly fits in.</a:t>
            </a:r>
          </a:p>
          <a:p>
            <a:endParaRPr lang="en-US" dirty="0"/>
          </a:p>
          <a:p>
            <a:r>
              <a:rPr lang="en-US" dirty="0"/>
              <a:t>During that time, I also joined the Interagency Nuclear Safety Review Board, which performs risk analyses of launches of spacecraft containing nuclear material. Through 2019, our work was focused on Mars 2020 and the Perseverance rover, which landed on Mars in 2020, and since then have been preparing for analysis of a nuclear thermal propulsion mission, which is starting up this year.</a:t>
            </a:r>
          </a:p>
          <a:p>
            <a:endParaRPr lang="en-US" dirty="0"/>
          </a:p>
          <a:p>
            <a:r>
              <a:rPr lang="en-US" dirty="0"/>
              <a:t>Then in early 2020 I joined the Strategic Futures and Policy Analysis group here at Sandia. I actually shifted roles one week before lockdown, so was able to jump right in into some policy studies looking at Telecommuting that ultimately shaped Sandia’s hybrid work posture and economic impact analyses that supported Sandia’s COVID modeling effort. And, amongst other research, I’ve been involved with Sandia’s Global Futures series, which considers domains and areas where there could be disruptions over the next 10-20 years that would have major implications for Sandia strategy and national security as a whole. In particular, I was one of the PIs on the Future of Economic Value and National Security and am the lead PI the current study on the Future of Knowledge Management.</a:t>
            </a:r>
          </a:p>
        </p:txBody>
      </p:sp>
      <p:sp>
        <p:nvSpPr>
          <p:cNvPr id="4" name="Slide Number Placeholder 3"/>
          <p:cNvSpPr>
            <a:spLocks noGrp="1"/>
          </p:cNvSpPr>
          <p:nvPr>
            <p:ph type="sldNum" sz="quarter" idx="5"/>
          </p:nvPr>
        </p:nvSpPr>
        <p:spPr/>
        <p:txBody>
          <a:bodyPr/>
          <a:lstStyle/>
          <a:p>
            <a:fld id="{A2430F75-B5EC-044F-A636-30352D0A1350}" type="slidenum">
              <a:rPr lang="en-US" smtClean="0"/>
              <a:t>2</a:t>
            </a:fld>
            <a:endParaRPr lang="en-US" dirty="0"/>
          </a:p>
        </p:txBody>
      </p:sp>
    </p:spTree>
    <p:extLst>
      <p:ext uri="{BB962C8B-B14F-4D97-AF65-F5344CB8AC3E}">
        <p14:creationId xmlns:p14="http://schemas.microsoft.com/office/powerpoint/2010/main" val="3427320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28</a:t>
            </a:fld>
            <a:endParaRPr lang="en-US" dirty="0"/>
          </a:p>
        </p:txBody>
      </p:sp>
    </p:spTree>
    <p:extLst>
      <p:ext uri="{BB962C8B-B14F-4D97-AF65-F5344CB8AC3E}">
        <p14:creationId xmlns:p14="http://schemas.microsoft.com/office/powerpoint/2010/main" val="4105755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29</a:t>
            </a:fld>
            <a:endParaRPr lang="en-US" dirty="0"/>
          </a:p>
        </p:txBody>
      </p:sp>
    </p:spTree>
    <p:extLst>
      <p:ext uri="{BB962C8B-B14F-4D97-AF65-F5344CB8AC3E}">
        <p14:creationId xmlns:p14="http://schemas.microsoft.com/office/powerpoint/2010/main" val="2938626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31</a:t>
            </a:fld>
            <a:endParaRPr lang="en-US" dirty="0"/>
          </a:p>
        </p:txBody>
      </p:sp>
    </p:spTree>
    <p:extLst>
      <p:ext uri="{BB962C8B-B14F-4D97-AF65-F5344CB8AC3E}">
        <p14:creationId xmlns:p14="http://schemas.microsoft.com/office/powerpoint/2010/main" val="1831337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32</a:t>
            </a:fld>
            <a:endParaRPr lang="en-US" dirty="0"/>
          </a:p>
        </p:txBody>
      </p:sp>
    </p:spTree>
    <p:extLst>
      <p:ext uri="{BB962C8B-B14F-4D97-AF65-F5344CB8AC3E}">
        <p14:creationId xmlns:p14="http://schemas.microsoft.com/office/powerpoint/2010/main" val="153685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minimega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33</a:t>
            </a:fld>
            <a:endParaRPr lang="en-US" dirty="0"/>
          </a:p>
        </p:txBody>
      </p:sp>
    </p:spTree>
    <p:extLst>
      <p:ext uri="{BB962C8B-B14F-4D97-AF65-F5344CB8AC3E}">
        <p14:creationId xmlns:p14="http://schemas.microsoft.com/office/powerpoint/2010/main" val="414648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an idea of what we have planned: Again, I’ll be discussing this paper, “Uncertainty quantification for cyber-physical pressurized water reactor experiments”, which was presented at the International Conference on Nuclear Engineering in 2020. I really enjoy talking about this research because there’s a good story to tell about the research process, some good lessons learned about not taking assumptions for granted, and I think is a good look into what cyber emulation and experimentation is about and how uncertainty quantification is often an integral part of that process.</a:t>
            </a:r>
          </a:p>
          <a:p>
            <a:endParaRPr lang="en-US" dirty="0"/>
          </a:p>
          <a:p>
            <a:r>
              <a:rPr lang="en-US" dirty="0"/>
              <a:t>So I’ll start off with a bit of background into this research and application area, broadly what cyber emulation is, and I’ll also cover some of the important details of pressurized water reactor systems.</a:t>
            </a:r>
          </a:p>
          <a:p>
            <a:r>
              <a:rPr lang="en-US" dirty="0"/>
              <a:t>I’ll then talk through our specific research problem and why uncertainty quantification is needed and broadly what uncertainty quantification is aiming to do.</a:t>
            </a:r>
          </a:p>
          <a:p>
            <a:r>
              <a:rPr lang="en-US" dirty="0"/>
              <a:t>Next, I’ll go into a couple of specific uncertainty quantification approaches we considered for this application. I’ll discuss kernel smoothing, which was initially promising but ended up being a failed approach, at least in its standard form, due to some peculiarities of the data we’ll discuss. I’ll also discuss Gaussian processes, which are functionally similar to kernel smoothing but have some unique advantages for this particular application, and are what we ultimately opted for in this particular case.</a:t>
            </a:r>
          </a:p>
          <a:p>
            <a:r>
              <a:rPr lang="en-US" dirty="0"/>
              <a:t>I’ll then talk through some of our results and finish with a discussion on extensions and improvements as well as the impacts this work had.</a:t>
            </a:r>
          </a:p>
        </p:txBody>
      </p:sp>
      <p:sp>
        <p:nvSpPr>
          <p:cNvPr id="4" name="Slide Number Placeholder 3"/>
          <p:cNvSpPr>
            <a:spLocks noGrp="1"/>
          </p:cNvSpPr>
          <p:nvPr>
            <p:ph type="sldNum" sz="quarter" idx="5"/>
          </p:nvPr>
        </p:nvSpPr>
        <p:spPr/>
        <p:txBody>
          <a:bodyPr/>
          <a:lstStyle/>
          <a:p>
            <a:fld id="{A2430F75-B5EC-044F-A636-30352D0A1350}" type="slidenum">
              <a:rPr lang="en-US" smtClean="0"/>
              <a:t>3</a:t>
            </a:fld>
            <a:endParaRPr lang="en-US" dirty="0"/>
          </a:p>
        </p:txBody>
      </p:sp>
    </p:spTree>
    <p:extLst>
      <p:ext uri="{BB962C8B-B14F-4D97-AF65-F5344CB8AC3E}">
        <p14:creationId xmlns:p14="http://schemas.microsoft.com/office/powerpoint/2010/main" val="28484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start off, Sandia has developed significant capabilities into cyber-physical emulation environments. I’ll talk through this bit on broadly what the goals of these capabilities are, and will talk more about how we define emulation in the next slide. In particular, the SCEPTRE platform was developed at Sandia to “analyze how cyber-initiated events affect the physical world,” using a combination of network emulation and hardware-in-the-loop capabilities to model, test, and validate cyber-physical systems. SCEPTRE has been used to assess risk and resilience of cyber-physical systems to a range of both natural and adversarial disruptions, with systems including various critical infrastructures like power, oil and gas, and chemical facilities, space and satellite systems, and industrial control systems in general.</a:t>
            </a:r>
          </a:p>
          <a:p>
            <a:endParaRPr lang="en-US" dirty="0"/>
          </a:p>
          <a:p>
            <a:r>
              <a:rPr lang="en-US" dirty="0"/>
              <a:t>This project was funded by sponsors from DOE-NE, and they were interested, broadly, in assessing risk posed to cyber-physical nuclear power generation. In particular, they were looking for ways to measure risk of catastrophic outcomes given a particular attack or disruption scenario.</a:t>
            </a:r>
          </a:p>
          <a:p>
            <a:endParaRPr lang="en-US" dirty="0"/>
          </a:p>
          <a:p>
            <a:r>
              <a:rPr lang="en-US" dirty="0"/>
              <a:t>And again, I’ll talk more about what emulation is in the next slide, but as it turns out, cyber-physical emulation is a good choice for this analysis. In particular, nuclear reactor mechanics and dynamics are well understood and computer simulations are a great approximation to the actual systems. On the other hand, cyber risk, and in particular how cyber events propagate to and interface with physical events, is less understood. So, we rely on emulating cyber components and using, for example, real software and network protocols (Modbus).</a:t>
            </a:r>
          </a:p>
        </p:txBody>
      </p:sp>
      <p:sp>
        <p:nvSpPr>
          <p:cNvPr id="4" name="Slide Number Placeholder 3"/>
          <p:cNvSpPr>
            <a:spLocks noGrp="1"/>
          </p:cNvSpPr>
          <p:nvPr>
            <p:ph type="sldNum" sz="quarter" idx="5"/>
          </p:nvPr>
        </p:nvSpPr>
        <p:spPr/>
        <p:txBody>
          <a:bodyPr/>
          <a:lstStyle/>
          <a:p>
            <a:fld id="{A2430F75-B5EC-044F-A636-30352D0A1350}" type="slidenum">
              <a:rPr lang="en-US" smtClean="0"/>
              <a:t>5</a:t>
            </a:fld>
            <a:endParaRPr lang="en-US" dirty="0"/>
          </a:p>
        </p:txBody>
      </p:sp>
    </p:spTree>
    <p:extLst>
      <p:ext uri="{BB962C8B-B14F-4D97-AF65-F5344CB8AC3E}">
        <p14:creationId xmlns:p14="http://schemas.microsoft.com/office/powerpoint/2010/main" val="3826126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research that draws on emulation, we’re wanting to evaluate how a critical system would respond to a given disruption. And we’re doing this to both quantify impacts of a disruption as well as identify and quantify the effectiveness of potential mitigation strategies.</a:t>
            </a:r>
          </a:p>
          <a:p>
            <a:endParaRPr lang="en-US" dirty="0"/>
          </a:p>
          <a:p>
            <a:r>
              <a:rPr lang="en-US" dirty="0"/>
              <a:t>Now with most or all critical systems, doing anything that might affect the operations of the actual system is not an option. So, we need to rely on some model of the system to give us an idea of what impacts might look like. </a:t>
            </a:r>
          </a:p>
          <a:p>
            <a:endParaRPr lang="en-US" dirty="0"/>
          </a:p>
          <a:p>
            <a:r>
              <a:rPr lang="en-US" dirty="0"/>
              <a:t>Turning to the graphic on the bottom of the slide, what emulation is trying to do is bridge this gap between the actual system and a fully abstracted representation of that system. Emulations will use abstract representations of components for which simulations are adequate or where things like scale or cost make using an actual version of that component infeasible. So, in practice, we frequently simulate (use an abstract representation of) hardware, physical processes and physical system dynamics, things like power system models and reactor dynamics. Then, for components for which there’s not a great simulation, we use actual representations for those components. These frequently include software components and the protocols that pieces of the system use to communicate with each other. And finally, there’s an interface between the abstract hardware and real software that completes the representation of the system as a whole.</a:t>
            </a:r>
          </a:p>
          <a:p>
            <a:endParaRPr lang="en-US" dirty="0"/>
          </a:p>
          <a:p>
            <a:r>
              <a:rPr lang="en-US" dirty="0"/>
              <a:t>So, emulation providing this ability to create a sufficient model of the system, allowing to simulate using representations where it makes sense and its convenient, and use real representations in other cases where we need that fidelity. And those real representations can be anything from actual software and protocols to real hardware that we can plug into the loop. Overall, this gives us the ability to create a model that’s as high-fidelity as is feasible and makes sense that enables us to have a good view into how the actual system would respond.</a:t>
            </a:r>
          </a:p>
          <a:p>
            <a:endParaRPr lang="en-US" dirty="0"/>
          </a:p>
          <a:p>
            <a:r>
              <a:rPr lang="en-US" dirty="0"/>
              <a:t>The issue is, a model is just that, and parameters of the system, emulation, or disruption may be uncertain. And therefore outcomes are also uncertain and are described by an unknown probability distribution. Uncertainty quantification, or UQ, in its most general form involves propagating uncertainty in inputs to determine or approximate the distribution of outcomes.</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dirty="0"/>
          </a:p>
        </p:txBody>
      </p:sp>
    </p:spTree>
    <p:extLst>
      <p:ext uri="{BB962C8B-B14F-4D97-AF65-F5344CB8AC3E}">
        <p14:creationId xmlns:p14="http://schemas.microsoft.com/office/powerpoint/2010/main" val="209763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really diving into the research problem, let’s talk more about pressurized water reactors, or PWRs. PWRs are a very common nuclear reactor design, accounting for about 65% of nuclear power generation in the United States in 2021. This graphic comes from the Nuclear Regulatory Commission and shows a general PWR design. </a:t>
            </a:r>
          </a:p>
          <a:p>
            <a:endParaRPr lang="en-US" dirty="0"/>
          </a:p>
          <a:p>
            <a:r>
              <a:rPr lang="en-US" dirty="0"/>
              <a:t>What makes PWRs unique is a dual coolant loop design. In the figure, you’ll see a red/orange/yellow loop which is called the primary loop, and a blue loop that includes the steam generator, turbine, and condenser which is called the secondary loop. In the primary loop, coolant (which is most commonly water) is used to moderate nuclear reactions occurring in the reactor and cool the reactor. As coolant in the primary loop is circulated, it heats coolant in the secondary, which produces steam that drives a turbine and is then recondensed back into water. Now, this dual loop design is convenient because it only requires significant radioactive containment coolant in the primary and, notably, not the coolant that’s driving the turbine. Also, what’s called “heavy water” may be used in the primary because it’s an exceptional moderator of nuclear reactions, but is much more expensive than “regular” water and isn’t necessarily what you want to use to drive a turbine, for example.</a:t>
            </a:r>
          </a:p>
          <a:p>
            <a:endParaRPr lang="en-US" dirty="0"/>
          </a:p>
          <a:p>
            <a:r>
              <a:rPr lang="en-US" dirty="0"/>
              <a:t>Now, the primary loop is pressurized to allow the coolant to reach much higher temperatures without turning to gas. In general, coolant turning to gas unexpectedly (“flashing to steam”) can be catastrophic because that can lead to large, unpredictable swings in pressure that can damage pipes, vessels, and other components. For context, the primary is typically kept at a temperature of about 345C and a pressure of 15-16 </a:t>
            </a:r>
            <a:r>
              <a:rPr lang="en-US" dirty="0" err="1"/>
              <a:t>Mpa</a:t>
            </a:r>
            <a:r>
              <a:rPr lang="en-US" dirty="0"/>
              <a:t> (just below the triple point of water).</a:t>
            </a:r>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dirty="0"/>
          </a:p>
        </p:txBody>
      </p:sp>
    </p:spTree>
    <p:extLst>
      <p:ext uri="{BB962C8B-B14F-4D97-AF65-F5344CB8AC3E}">
        <p14:creationId xmlns:p14="http://schemas.microsoft.com/office/powerpoint/2010/main" val="4190723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maintain pressure in the primary loop, a pressurizer sits on top of the primary and is the only component of the primary loop that does (should) contain gas. Pressure of the entire loop is controlled by changing pressure of gas in the pressurizer. There are electric variable heaters that increase the heat and pressure of the pressurizer, and there are sprayers that spray relatively cool water in the pressurizer and reduce temperature and pressure.</a:t>
            </a:r>
          </a:p>
          <a:p>
            <a:endParaRPr lang="en-US" dirty="0"/>
          </a:p>
          <a:p>
            <a:r>
              <a:rPr lang="en-US" dirty="0"/>
              <a:t>So, as you might imagine, the pressurizer is a critical component of the primary loop and overall PWR system. If pressure is allowed to get too low, water could flash to steam and damage pipes, vessels, and other components. If pressure gets too high, components of the system could also be damaged, albeit probably in a less dramatic way but catastrophic nonetheless.</a:t>
            </a:r>
          </a:p>
          <a:p>
            <a:endParaRPr lang="en-US" dirty="0"/>
          </a:p>
          <a:p>
            <a:r>
              <a:rPr lang="en-US" dirty="0"/>
              <a:t>Before moving on, are there any questions about PWR systems in general?</a:t>
            </a:r>
          </a:p>
        </p:txBody>
      </p:sp>
      <p:sp>
        <p:nvSpPr>
          <p:cNvPr id="4" name="Slide Number Placeholder 3"/>
          <p:cNvSpPr>
            <a:spLocks noGrp="1"/>
          </p:cNvSpPr>
          <p:nvPr>
            <p:ph type="sldNum" sz="quarter" idx="5"/>
          </p:nvPr>
        </p:nvSpPr>
        <p:spPr/>
        <p:txBody>
          <a:bodyPr/>
          <a:lstStyle/>
          <a:p>
            <a:fld id="{A2430F75-B5EC-044F-A636-30352D0A1350}" type="slidenum">
              <a:rPr lang="en-US" smtClean="0"/>
              <a:t>8</a:t>
            </a:fld>
            <a:endParaRPr lang="en-US" dirty="0"/>
          </a:p>
        </p:txBody>
      </p:sp>
    </p:spTree>
    <p:extLst>
      <p:ext uri="{BB962C8B-B14F-4D97-AF65-F5344CB8AC3E}">
        <p14:creationId xmlns:p14="http://schemas.microsoft.com/office/powerpoint/2010/main" val="2363009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just writing out what I said in words in the last couple slides, just here for your reference.</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dirty="0"/>
          </a:p>
        </p:txBody>
      </p:sp>
    </p:spTree>
    <p:extLst>
      <p:ext uri="{BB962C8B-B14F-4D97-AF65-F5344CB8AC3E}">
        <p14:creationId xmlns:p14="http://schemas.microsoft.com/office/powerpoint/2010/main" val="2509825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SCADA system includes virtualized hardware components, but those components are speaking to each other/using the same protocols as real components</a:t>
            </a:r>
          </a:p>
          <a:p>
            <a:endParaRPr lang="en-US" dirty="0"/>
          </a:p>
          <a:p>
            <a:r>
              <a:rPr lang="en-US" dirty="0"/>
              <a:t>So the in last couple slides, we talked through the physical PWR system, but of course we’re working with a cyber-physical PWR system; that is, one that includes some cyber components to observe and control physical processes. This slide shows a representation of the cyber network we built and used. </a:t>
            </a:r>
          </a:p>
          <a:p>
            <a:endParaRPr lang="en-US" dirty="0"/>
          </a:p>
          <a:p>
            <a:r>
              <a:rPr lang="en-US" dirty="0"/>
              <a:t>Again, we’re leveraging an emulation, which aims to make most hardware components abstract through simulation and uses real representations of software components. The hardware we’re abstracting is the pressurizer, which is described by a numerical model implemented in Simulink and, of course, includes electric variable heaters and spray valves to control pressure. On the other side, we’re using real versions of the supervisory control and data acquisition, or SCADA, network, which includes a server, router, network switches, remote terminal units, </a:t>
            </a:r>
            <a:r>
              <a:rPr lang="en-US"/>
              <a:t>or RTUs, </a:t>
            </a:r>
            <a:r>
              <a:rPr lang="en-US" dirty="0"/>
              <a:t>to interface with pressure sensors, and programmable logic controllers, or PLCs, to actuate the heaters </a:t>
            </a:r>
            <a:r>
              <a:rPr lang="en-US"/>
              <a:t>or sprayers.</a:t>
            </a:r>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10</a:t>
            </a:fld>
            <a:endParaRPr lang="en-US" dirty="0"/>
          </a:p>
        </p:txBody>
      </p:sp>
    </p:spTree>
    <p:extLst>
      <p:ext uri="{BB962C8B-B14F-4D97-AF65-F5344CB8AC3E}">
        <p14:creationId xmlns:p14="http://schemas.microsoft.com/office/powerpoint/2010/main" val="51068987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1/20/2023</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multimission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1/20/2023</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1/20/2023</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1/20/2023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1/20/2023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1/20/2023</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slide" Target="slide3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slide" Target="slide3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nei.org/resources/statistics/us-nuclear-operating-plant-basic-information" TargetMode="External"/><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image" Target="../media/image3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en.wikipedia.org/wiki/File:Pressurizer2.svg" TargetMode="External"/><Relationship Id="rId4" Type="http://schemas.openxmlformats.org/officeDocument/2006/relationships/hyperlink" Target="https://www.nrc.gov/reading-rm/basic-ref/students/animated-pwr.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nrc.gov/reading-rm/basic-ref/students/animated-pwr.htm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en.wikipedia.org/wiki/File:Pressurizer2.sv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Pressurized Water Reactor Experiments</a:t>
            </a:r>
          </a:p>
        </p:txBody>
      </p:sp>
      <p:sp>
        <p:nvSpPr>
          <p:cNvPr id="5" name="Subtitle 4"/>
          <p:cNvSpPr>
            <a:spLocks noGrp="1"/>
          </p:cNvSpPr>
          <p:nvPr>
            <p:ph type="subTitle" idx="1"/>
          </p:nvPr>
        </p:nvSpPr>
        <p:spPr>
          <a:xfrm>
            <a:off x="700412" y="4525406"/>
            <a:ext cx="6952718" cy="1134617"/>
          </a:xfrm>
        </p:spPr>
        <p:txBody>
          <a:bodyPr>
            <a:normAutofit/>
          </a:bodyPr>
          <a:lstStyle/>
          <a:p>
            <a:r>
              <a:rPr lang="en-US" dirty="0"/>
              <a:t>Dr. Taylor K. McKenzie (PI)</a:t>
            </a:r>
          </a:p>
          <a:p>
            <a:r>
              <a:rPr lang="en-US" dirty="0"/>
              <a:t>Co-authors: Dr. Christopher Lamb, Dr.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Proof of Concept System:</a:t>
            </a:r>
            <a:br>
              <a:rPr lang="en-US" dirty="0"/>
            </a:br>
            <a:r>
              <a:rPr lang="en-US" dirty="0"/>
              <a:t>Cyber-Physical PWR System</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7" y="1429233"/>
            <a:ext cx="4586849" cy="4948270"/>
          </a:xfrm>
        </p:spPr>
        <p:txBody>
          <a:bodyPr>
            <a:normAutofit/>
          </a:bodyPr>
          <a:lstStyle/>
          <a:p>
            <a:r>
              <a:rPr lang="en-US" dirty="0"/>
              <a:t>We draw on a cyber-physical emulation of a PWR system</a:t>
            </a:r>
          </a:p>
          <a:p>
            <a:r>
              <a:rPr lang="en-US" b="1" dirty="0"/>
              <a:t>Abstract hardware</a:t>
            </a:r>
            <a:r>
              <a:rPr lang="en-US" dirty="0"/>
              <a:t>: Pressurizer (including electric variable heaters and spray valves to control pressure) described by numerical model implemented in Simulink</a:t>
            </a:r>
          </a:p>
          <a:p>
            <a:r>
              <a:rPr lang="en-US" b="1" dirty="0"/>
              <a:t>Real software</a:t>
            </a:r>
            <a:r>
              <a:rPr lang="en-US" dirty="0"/>
              <a:t>: Supervisory control and data acquisition (SCADA) system, including server, router, network switches, remote terminal units (RTUs) to interface with pressure sensors, and programmable logic controllers (PLCs) to actuate heaters/sprayers</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10</a:t>
            </a:fld>
            <a:endParaRPr lang="en-US" dirty="0"/>
          </a:p>
        </p:txBody>
      </p:sp>
      <p:pic>
        <p:nvPicPr>
          <p:cNvPr id="7" name="Picture 6">
            <a:extLst>
              <a:ext uri="{FF2B5EF4-FFF2-40B4-BE49-F238E27FC236}">
                <a16:creationId xmlns:a16="http://schemas.microsoft.com/office/drawing/2014/main" id="{1B818876-2A4D-F6E6-F17A-9FD5ADBDF27D}"/>
              </a:ext>
            </a:extLst>
          </p:cNvPr>
          <p:cNvPicPr>
            <a:picLocks noChangeAspect="1"/>
          </p:cNvPicPr>
          <p:nvPr/>
        </p:nvPicPr>
        <p:blipFill>
          <a:blip r:embed="rId3"/>
          <a:stretch>
            <a:fillRect/>
          </a:stretch>
        </p:blipFill>
        <p:spPr>
          <a:xfrm>
            <a:off x="5610700" y="1429233"/>
            <a:ext cx="6325483" cy="4258269"/>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Research Problem and</a:t>
            </a:r>
            <a:br>
              <a:rPr lang="en-US" dirty="0"/>
            </a:br>
            <a:r>
              <a:rPr lang="en-US" dirty="0"/>
              <a:t>Uncertainty Quantification Approach</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320815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C06679-D5E2-C59C-9207-2DB3F6268BE4}"/>
              </a:ext>
            </a:extLst>
          </p:cNvPr>
          <p:cNvSpPr/>
          <p:nvPr/>
        </p:nvSpPr>
        <p:spPr>
          <a:xfrm>
            <a:off x="720648" y="4691270"/>
            <a:ext cx="10058400" cy="5963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In general, previous risk/resilience analyses, red team assessments, and intelligence can be used to form a distribution of disruptions</a:t>
            </a:r>
          </a:p>
          <a:p>
            <a:pPr lvl="1"/>
            <a:r>
              <a:rPr lang="en-US" dirty="0"/>
              <a:t>For this analysis, attacks will continually inject a specified control value to the pressurizer heater and/or sprayer. The injected values and which component(s) are targeted are assumed to be random.</a:t>
            </a:r>
          </a:p>
          <a:p>
            <a:r>
              <a:rPr lang="en-US" dirty="0"/>
              <a:t>Given a distribution of attacks, our goal is to estimate the probability that a catastrophic outcome will occur</a:t>
            </a:r>
          </a:p>
          <a:p>
            <a:pPr lvl="1"/>
            <a:r>
              <a:rPr lang="en-US" b="1" dirty="0"/>
              <a:t>Severe consequences can occur if differential pressure on the pressurizer exceeds 1 MPa </a:t>
            </a:r>
          </a:p>
          <a:p>
            <a:pPr lvl="1"/>
            <a:r>
              <a:rPr lang="en-US" dirty="0"/>
              <a:t>Emulation is computationally expensive, making simple Monte Carlo analysis infeasible</a:t>
            </a:r>
          </a:p>
          <a:p>
            <a:pPr lvl="1"/>
            <a:r>
              <a:rPr lang="en-US" dirty="0"/>
              <a:t>Need to use methods that can accommodate limited numbers of observations while correctly express uncertainty </a:t>
            </a:r>
          </a:p>
          <a:p>
            <a:r>
              <a:rPr lang="en-US" dirty="0"/>
              <a:t>Uncertainty quantification (UQ) methods can be used to estimate outcomes and evaluate uncertainty in those estimates when obtaining additional observations is costly</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and Quantities of Interest</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217319" cy="5233656"/>
          </a:xfrm>
        </p:spPr>
        <p:txBody>
          <a:bodyPr>
            <a:normAutofit/>
          </a:bodyPr>
          <a:lstStyle/>
          <a:p>
            <a:r>
              <a:rPr lang="en-US" dirty="0"/>
              <a:t>Disruption:</a:t>
            </a:r>
          </a:p>
          <a:p>
            <a:pPr lvl="1"/>
            <a:r>
              <a:rPr lang="en-US" dirty="0"/>
              <a:t>An attacker is assumed to have gained access to the SCADA network and is able to override control values being fed to the heater and/or sprayer</a:t>
            </a:r>
          </a:p>
          <a:p>
            <a:pPr lvl="1"/>
            <a:r>
              <a:rPr lang="en-US" dirty="0"/>
              <a:t>The SCADA network is assumed to not have any intrusion detection or prevention system</a:t>
            </a:r>
          </a:p>
          <a:p>
            <a:pPr lvl="1"/>
            <a:r>
              <a:rPr lang="en-US" dirty="0"/>
              <a:t>The attacker is assumed to target either heater, sprayer, or both, each with probability 1/3</a:t>
            </a:r>
          </a:p>
          <a:p>
            <a:pPr lvl="1"/>
            <a:r>
              <a:rPr lang="en-US" dirty="0"/>
              <a:t>The attacker continuously injects malicious values to targeted actuator(s) for two minutes. Injected values are constant over the attack and are assumed to be uniformly distributed over [0, 100].</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9E9404-8F4F-7641-540C-B9665E24D4D5}"/>
              </a:ext>
            </a:extLst>
          </p:cNvPr>
          <p:cNvSpPr/>
          <p:nvPr/>
        </p:nvSpPr>
        <p:spPr>
          <a:xfrm>
            <a:off x="720648" y="3528391"/>
            <a:ext cx="9466961" cy="157038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428767"/>
              </a:xfrm>
            </p:spPr>
            <p:txBody>
              <a:bodyPr>
                <a:normAutofit/>
              </a:bodyPr>
              <a:lstStyle/>
              <a:p>
                <a:r>
                  <a:rPr lang="en-US" dirty="0"/>
                  <a:t>UQ methods were originally developed to serve as a proxy for deterministic computer simulations</a:t>
                </a:r>
              </a:p>
              <a:p>
                <a:pPr lvl="1"/>
                <a:r>
                  <a:rPr lang="en-US" dirty="0"/>
                  <a:t>Sandia has a history of developing UQ methods and tools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 when observations are limited and/or generating new observations is costly</a:t>
                </a:r>
              </a:p>
              <a:p>
                <a:r>
                  <a:rPr lang="en-US" dirty="0"/>
                  <a:t>How this is different than statistics:</a:t>
                </a:r>
              </a:p>
              <a:p>
                <a:pPr lvl="1"/>
                <a:r>
                  <a:rPr lang="en-US" dirty="0"/>
                  <a:t>Statistics often focuses on estimating the relationship between inputs and outputs. UQ focuses on the relationship between </a:t>
                </a:r>
                <a:r>
                  <a:rPr lang="en-US" b="1" dirty="0"/>
                  <a:t>input</a:t>
                </a:r>
                <a:r>
                  <a:rPr lang="en-US" dirty="0"/>
                  <a:t> </a:t>
                </a:r>
                <a:r>
                  <a:rPr lang="en-US" b="1" dirty="0"/>
                  <a:t>uncertainty</a:t>
                </a:r>
                <a:r>
                  <a:rPr lang="en-US" dirty="0"/>
                  <a:t> and </a:t>
                </a:r>
                <a:r>
                  <a:rPr lang="en-US" b="1" dirty="0"/>
                  <a:t>output</a:t>
                </a:r>
                <a:r>
                  <a:rPr lang="en-US" dirty="0"/>
                  <a:t> </a:t>
                </a:r>
                <a:r>
                  <a:rPr lang="en-US" b="1" dirty="0"/>
                  <a:t>uncertainty</a:t>
                </a:r>
                <a:r>
                  <a:rPr lang="en-US" dirty="0"/>
                  <a:t>.</a:t>
                </a:r>
              </a:p>
              <a:p>
                <a:pPr lvl="1"/>
                <a:r>
                  <a:rPr lang="en-US" dirty="0"/>
                  <a:t>UQ applications utilize more machine learning (ML) methods (explainability is not necessarily a focus)</a:t>
                </a:r>
              </a:p>
              <a:p>
                <a:pPr lvl="1"/>
                <a:r>
                  <a:rPr lang="en-US" dirty="0"/>
                  <a:t>In many UQ applications, the researcher is able to generate new data at a cost</a:t>
                </a:r>
              </a:p>
              <a:p>
                <a:r>
                  <a:rPr lang="en-US" dirty="0"/>
                  <a:t>There are a few approaches UQ analyses typically take</a:t>
                </a:r>
              </a:p>
              <a:p>
                <a:pPr lvl="1"/>
                <a:r>
                  <a:rPr lang="en-US" dirty="0"/>
                  <a:t>In the upcoming slides</a:t>
                </a:r>
              </a:p>
              <a:p>
                <a:pPr lvl="2"/>
                <a:r>
                  <a:rPr lang="en-US" dirty="0"/>
                  <a:t>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𝑥</m:t>
                    </m:r>
                  </m:oMath>
                </a14:m>
                <a:r>
                  <a:rPr lang="en-US" sz="1800" dirty="0"/>
                  <a:t> are inputs,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r>
                      <a:rPr lang="en-US" sz="1800" b="0" i="1" smtClean="0">
                        <a:latin typeface="Cambria Math" panose="02040503050406030204" pitchFamily="18" charset="0"/>
                      </a:rPr>
                      <m:t>𝑦</m:t>
                    </m:r>
                  </m:oMath>
                </a14:m>
                <a:r>
                  <a:rPr lang="en-US" sz="1800" dirty="0"/>
                  <a:t> are outcomes</a:t>
                </a:r>
              </a:p>
              <a:p>
                <a:pPr lvl="2"/>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 </m:t>
                    </m:r>
                    <m:r>
                      <a:rPr lang="en-US" sz="1800" b="0" i="1" smtClean="0">
                        <a:latin typeface="Cambria Math" panose="02040503050406030204" pitchFamily="18" charset="0"/>
                      </a:rPr>
                      <m:t>𝑌</m:t>
                    </m:r>
                  </m:oMath>
                </a14:m>
                <a:r>
                  <a:rPr lang="en-US" sz="1800" dirty="0"/>
                  <a:t> are random variables,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 </m:t>
                    </m:r>
                    <m:r>
                      <a:rPr lang="en-US" sz="1800" b="0" i="1" smtClean="0">
                        <a:latin typeface="Cambria Math" panose="02040503050406030204" pitchFamily="18" charset="0"/>
                      </a:rPr>
                      <m:t>𝑦</m:t>
                    </m:r>
                  </m:oMath>
                </a14:m>
                <a:r>
                  <a:rPr lang="en-US" sz="1800" dirty="0"/>
                  <a:t> are specific values/realizations</a:t>
                </a:r>
              </a:p>
              <a:p>
                <a:pPr lvl="1"/>
                <a:endParaRPr lang="en-US" dirty="0"/>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a:t>th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distributions of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is not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15</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16</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681F277-097E-3375-B67E-5FC3517961B4}"/>
                  </a:ext>
                </a:extLst>
              </p:cNvPr>
              <p:cNvSpPr txBox="1">
                <a:spLocks/>
              </p:cNvSpPr>
              <p:nvPr/>
            </p:nvSpPr>
            <p:spPr>
              <a:xfrm>
                <a:off x="720648" y="1429233"/>
                <a:ext cx="5261589" cy="5068995"/>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i="1" smtClean="0">
                        <a:latin typeface="Cambria Math" panose="02040503050406030204" pitchFamily="18" charset="0"/>
                      </a:rPr>
                      <m:t>𝑓</m:t>
                    </m:r>
                  </m:oMath>
                </a14:m>
                <a:r>
                  <a:rPr lang="en-US" dirty="0"/>
                  <a:t> such that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𝑋</m:t>
                        </m:r>
                      </m:e>
                    </m:d>
                    <m:r>
                      <a:rPr lang="en-US" i="1" smtClean="0">
                        <a:latin typeface="Cambria Math" panose="02040503050406030204" pitchFamily="18" charset="0"/>
                      </a:rPr>
                      <m:t>≡</m:t>
                    </m:r>
                    <m:r>
                      <a:rPr lang="en-US"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i="1" smtClean="0">
                        <a:latin typeface="Cambria Math" panose="02040503050406030204" pitchFamily="18" charset="0"/>
                      </a:rPr>
                      <m:t>𝑌</m:t>
                    </m:r>
                  </m:oMath>
                </a14:m>
                <a:r>
                  <a:rPr lang="en-US" dirty="0"/>
                  <a:t> is the sole focus, </a:t>
                </a:r>
                <a14:m>
                  <m:oMath xmlns:m="http://schemas.openxmlformats.org/officeDocument/2006/math">
                    <m:r>
                      <a:rPr lang="en-US"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i="1" smtClean="0">
                        <a:latin typeface="Cambria Math" panose="02040503050406030204" pitchFamily="18" charset="0"/>
                      </a:rPr>
                      <m:t>𝑋</m:t>
                    </m:r>
                  </m:oMath>
                </a14:m>
                <a:r>
                  <a:rPr lang="en-US" dirty="0"/>
                  <a:t> and </a:t>
                </a:r>
                <a14:m>
                  <m:oMath xmlns:m="http://schemas.openxmlformats.org/officeDocument/2006/math">
                    <m:r>
                      <a:rPr lang="en-US"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i="1" smtClean="0">
                        <a:latin typeface="Cambria Math" panose="02040503050406030204" pitchFamily="18" charset="0"/>
                      </a:rPr>
                      <m:t>𝑓</m:t>
                    </m:r>
                  </m:oMath>
                </a14:m>
                <a:r>
                  <a:rPr lang="en-US" dirty="0"/>
                  <a:t> takes the form of an </a:t>
                </a:r>
                <a14:m>
                  <m:oMath xmlns:m="http://schemas.openxmlformats.org/officeDocument/2006/math">
                    <m:r>
                      <a:rPr lang="en-US" i="1" smtClean="0">
                        <a:latin typeface="Cambria Math" panose="02040503050406030204" pitchFamily="18" charset="0"/>
                      </a:rPr>
                      <m:t>𝑛</m:t>
                    </m:r>
                  </m:oMath>
                </a14:m>
                <a:r>
                  <a:rPr lang="en-US" dirty="0"/>
                  <a:t>th order polynomial</a:t>
                </a:r>
              </a:p>
              <a:p>
                <a:pPr lvl="1"/>
                <a:r>
                  <a:rPr lang="en-US" dirty="0"/>
                  <a:t>New observations of </a:t>
                </a:r>
                <a14:m>
                  <m:oMath xmlns:m="http://schemas.openxmlformats.org/officeDocument/2006/math">
                    <m:r>
                      <a:rPr lang="en-US" i="1" smtClean="0">
                        <a:latin typeface="Cambria Math" panose="02040503050406030204" pitchFamily="18" charset="0"/>
                      </a:rPr>
                      <m:t>𝑋</m:t>
                    </m:r>
                  </m:oMath>
                </a14:m>
                <a:r>
                  <a:rPr lang="en-US" dirty="0"/>
                  <a:t> can be generated in a way that minimizes expected distance between distributions of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𝑋</m:t>
                        </m:r>
                      </m:e>
                    </m:d>
                  </m:oMath>
                </a14:m>
                <a:r>
                  <a:rPr lang="en-US" dirty="0"/>
                  <a:t> and </a:t>
                </a:r>
                <a14:m>
                  <m:oMath xmlns:m="http://schemas.openxmlformats.org/officeDocument/2006/math">
                    <m:r>
                      <a:rPr lang="en-US"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i="1" smtClean="0">
                        <a:latin typeface="Cambria Math" panose="02040503050406030204" pitchFamily="18" charset="0"/>
                      </a:rPr>
                      <m:t>𝑋</m:t>
                    </m:r>
                  </m:oMath>
                </a14:m>
                <a:r>
                  <a:rPr lang="en-US" dirty="0"/>
                  <a:t> and </a:t>
                </a:r>
                <a14:m>
                  <m:oMath xmlns:m="http://schemas.openxmlformats.org/officeDocument/2006/math">
                    <m:r>
                      <a:rPr lang="en-US" i="1" smtClean="0">
                        <a:latin typeface="Cambria Math" panose="02040503050406030204" pitchFamily="18" charset="0"/>
                      </a:rPr>
                      <m:t>𝑌</m:t>
                    </m:r>
                  </m:oMath>
                </a14:m>
                <a:r>
                  <a:rPr lang="en-US" dirty="0"/>
                  <a:t> is not important</a:t>
                </a:r>
              </a:p>
            </p:txBody>
          </p:sp>
        </mc:Choice>
        <mc:Fallback xmlns="">
          <p:sp>
            <p:nvSpPr>
              <p:cNvPr id="8" name="Content Placeholder 2">
                <a:extLst>
                  <a:ext uri="{FF2B5EF4-FFF2-40B4-BE49-F238E27FC236}">
                    <a16:creationId xmlns:a16="http://schemas.microsoft.com/office/drawing/2014/main" id="{C681F277-097E-3375-B67E-5FC3517961B4}"/>
                  </a:ext>
                </a:extLst>
              </p:cNvPr>
              <p:cNvSpPr txBox="1">
                <a:spLocks noRot="1" noChangeAspect="1" noMove="1" noResize="1" noEditPoints="1" noAdjustHandles="1" noChangeArrowheads="1" noChangeShapeType="1" noTextEdit="1"/>
              </p:cNvSpPr>
              <p:nvPr/>
            </p:nvSpPr>
            <p:spPr>
              <a:xfrm>
                <a:off x="720648" y="1429233"/>
                <a:ext cx="5261589" cy="5068995"/>
              </a:xfrm>
              <a:prstGeom prst="rect">
                <a:avLst/>
              </a:prstGeo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Approach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𝒙</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 when exact relationship between </a:t>
                </a:r>
                <a14:m>
                  <m:oMath xmlns:m="http://schemas.openxmlformats.org/officeDocument/2006/math">
                    <m:r>
                      <a:rPr lang="en-US" b="0" i="1" smtClean="0">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is important</a:t>
                </a:r>
              </a:p>
              <a:p>
                <a:endParaRPr lang="en-US" dirty="0"/>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17</a:t>
            </a:fld>
            <a:endParaRPr lang="en-US" dirty="0"/>
          </a:p>
        </p:txBody>
      </p:sp>
      <p:pic>
        <p:nvPicPr>
          <p:cNvPr id="8" name="Picture 7">
            <a:extLst>
              <a:ext uri="{FF2B5EF4-FFF2-40B4-BE49-F238E27FC236}">
                <a16:creationId xmlns:a16="http://schemas.microsoft.com/office/drawing/2014/main" id="{28B3B12A-F3EA-46C2-AD69-C68C13823A8C}"/>
              </a:ext>
            </a:extLst>
          </p:cNvPr>
          <p:cNvPicPr>
            <a:picLocks noChangeAspect="1"/>
          </p:cNvPicPr>
          <p:nvPr/>
        </p:nvPicPr>
        <p:blipFill>
          <a:blip r:embed="rId4"/>
          <a:stretch>
            <a:fillRect/>
          </a:stretch>
        </p:blipFill>
        <p:spPr>
          <a:xfrm>
            <a:off x="6300646" y="929997"/>
            <a:ext cx="4572009" cy="5486411"/>
          </a:xfrm>
          <a:prstGeom prst="rect">
            <a:avLst/>
          </a:prstGeom>
        </p:spPr>
      </p:pic>
    </p:spTree>
    <p:extLst>
      <p:ext uri="{BB962C8B-B14F-4D97-AF65-F5344CB8AC3E}">
        <p14:creationId xmlns:p14="http://schemas.microsoft.com/office/powerpoint/2010/main" val="10647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𝒙</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pPr lvl="1"/>
                <a14:m>
                  <m:oMath xmlns:m="http://schemas.openxmlformats.org/officeDocument/2006/math">
                    <m:r>
                      <a:rPr lang="en-US" b="0" i="1" smtClean="0">
                        <a:latin typeface="Cambria Math" panose="02040503050406030204" pitchFamily="18" charset="0"/>
                      </a:rPr>
                      <m:t>𝐻</m:t>
                    </m:r>
                  </m:oMath>
                </a14:m>
                <a:r>
                  <a:rPr lang="en-US" b="0" dirty="0"/>
                  <a:t> describes uncertainty in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and uncertainty in the relationship between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and </a:t>
                </a:r>
                <a14:m>
                  <m:oMath xmlns:m="http://schemas.openxmlformats.org/officeDocument/2006/math">
                    <m:r>
                      <a:rPr lang="en-US" b="0" i="1" smtClean="0">
                        <a:latin typeface="Cambria Math" panose="02040503050406030204" pitchFamily="18" charset="0"/>
                      </a:rPr>
                      <m:t>𝑥</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when the relationship between </a:t>
                </a:r>
                <a14:m>
                  <m:oMath xmlns:m="http://schemas.openxmlformats.org/officeDocument/2006/math">
                    <m:r>
                      <a:rPr lang="en-US" b="0" i="1" smtClean="0">
                        <a:latin typeface="Cambria Math" panose="02040503050406030204" pitchFamily="18" charset="0"/>
                      </a:rPr>
                      <m:t>𝑥</m:t>
                    </m:r>
                  </m:oMath>
                </a14:m>
                <a:r>
                  <a:rPr lang="en-US" b="0" dirty="0"/>
                  <a:t> and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is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8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18</a:t>
            </a:fld>
            <a:endParaRPr lang="en-US" dirty="0"/>
          </a:p>
        </p:txBody>
      </p:sp>
      <p:pic>
        <p:nvPicPr>
          <p:cNvPr id="8" name="Picture 7">
            <a:extLst>
              <a:ext uri="{FF2B5EF4-FFF2-40B4-BE49-F238E27FC236}">
                <a16:creationId xmlns:a16="http://schemas.microsoft.com/office/drawing/2014/main" id="{9AF367D9-87E8-4052-B32A-98D8663D091B}"/>
              </a:ext>
            </a:extLst>
          </p:cNvPr>
          <p:cNvPicPr>
            <a:picLocks noChangeAspect="1"/>
          </p:cNvPicPr>
          <p:nvPr/>
        </p:nvPicPr>
        <p:blipFill>
          <a:blip r:embed="rId4"/>
          <a:stretch>
            <a:fillRect/>
          </a:stretch>
        </p:blipFill>
        <p:spPr>
          <a:xfrm>
            <a:off x="6518361" y="3429000"/>
            <a:ext cx="4572009" cy="2926086"/>
          </a:xfrm>
          <a:prstGeom prst="rect">
            <a:avLst/>
          </a:prstGeom>
        </p:spPr>
      </p:pic>
      <p:pic>
        <p:nvPicPr>
          <p:cNvPr id="10" name="Picture 9">
            <a:extLst>
              <a:ext uri="{FF2B5EF4-FFF2-40B4-BE49-F238E27FC236}">
                <a16:creationId xmlns:a16="http://schemas.microsoft.com/office/drawing/2014/main" id="{13A430E1-DACA-414C-9D08-77F3CBD69605}"/>
              </a:ext>
            </a:extLst>
          </p:cNvPr>
          <p:cNvPicPr>
            <a:picLocks noChangeAspect="1"/>
          </p:cNvPicPr>
          <p:nvPr/>
        </p:nvPicPr>
        <p:blipFill>
          <a:blip r:embed="rId5"/>
          <a:stretch>
            <a:fillRect/>
          </a:stretch>
        </p:blipFill>
        <p:spPr>
          <a:xfrm>
            <a:off x="6518361" y="437652"/>
            <a:ext cx="4572009" cy="2926086"/>
          </a:xfrm>
          <a:prstGeom prst="rect">
            <a:avLst/>
          </a:prstGeom>
        </p:spPr>
      </p:pic>
    </p:spTree>
    <p:extLst>
      <p:ext uri="{BB962C8B-B14F-4D97-AF65-F5344CB8AC3E}">
        <p14:creationId xmlns:p14="http://schemas.microsoft.com/office/powerpoint/2010/main" val="25779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F617B7-B699-0E87-539D-8DDA0293D6BB}"/>
              </a:ext>
            </a:extLst>
          </p:cNvPr>
          <p:cNvSpPr/>
          <p:nvPr/>
        </p:nvSpPr>
        <p:spPr>
          <a:xfrm>
            <a:off x="720648" y="1429232"/>
            <a:ext cx="9457022" cy="118475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EADC043D-9AC4-4432-84E1-8F1E0A367EA7}"/>
              </a:ext>
            </a:extLst>
          </p:cNvPr>
          <p:cNvSpPr>
            <a:spLocks noGrp="1"/>
          </p:cNvSpPr>
          <p:nvPr>
            <p:ph type="title"/>
          </p:nvPr>
        </p:nvSpPr>
        <p:spPr/>
        <p:txBody>
          <a:bodyPr/>
          <a:lstStyle/>
          <a:p>
            <a:r>
              <a:rPr lang="en-US" dirty="0"/>
              <a:t>Research Objective and General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2CD115-C50A-4137-AB12-D670030CE959}"/>
                  </a:ext>
                </a:extLst>
              </p:cNvPr>
              <p:cNvSpPr>
                <a:spLocks noGrp="1"/>
              </p:cNvSpPr>
              <p:nvPr>
                <p:ph idx="1"/>
              </p:nvPr>
            </p:nvSpPr>
            <p:spPr>
              <a:xfrm>
                <a:off x="720648" y="1429232"/>
                <a:ext cx="10058400" cy="5428767"/>
              </a:xfrm>
            </p:spPr>
            <p:txBody>
              <a:bodyPr>
                <a:normAutofit/>
              </a:bodyPr>
              <a:lstStyle/>
              <a:p>
                <a:r>
                  <a:rPr lang="en-US" b="1" dirty="0"/>
                  <a:t>Goal</a:t>
                </a:r>
                <a:r>
                  <a:rPr lang="en-US" dirty="0"/>
                  <a:t>: Given a distribution of attacks, estimate the probability that differential pressure on the pressurizer will exceed 1 MPa</a:t>
                </a:r>
              </a:p>
              <a:p>
                <a:pPr lvl="1"/>
                <a:r>
                  <a:rPr lang="en-US" dirty="0"/>
                  <a:t>It would also be useful to identify attack scenarios in which risk is high and estimate distributions of outcomes under particular attack scenarios</a:t>
                </a:r>
              </a:p>
              <a:p>
                <a:r>
                  <a:rPr lang="en-US" dirty="0"/>
                  <a:t>Approach 3 (estimate distribution of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given any value for </a:t>
                </a:r>
                <a14:m>
                  <m:oMath xmlns:m="http://schemas.openxmlformats.org/officeDocument/2006/math">
                    <m:r>
                      <a:rPr lang="en-US" b="0" i="1" smtClean="0">
                        <a:latin typeface="Cambria Math" panose="02040503050406030204" pitchFamily="18" charset="0"/>
                      </a:rPr>
                      <m:t>𝑥</m:t>
                    </m:r>
                  </m:oMath>
                </a14:m>
                <a:r>
                  <a:rPr lang="en-US" dirty="0"/>
                  <a:t>) provides insights into both overall risk </a:t>
                </a:r>
                <a:r>
                  <a:rPr lang="en-US" b="1" dirty="0"/>
                  <a:t>and </a:t>
                </a:r>
                <a:r>
                  <a:rPr lang="en-US" dirty="0"/>
                  <a:t>the relationship between attack characteristics and impacts</a:t>
                </a:r>
                <a:endParaRPr lang="en-US" b="1" dirty="0"/>
              </a:p>
              <a:p>
                <a:r>
                  <a:rPr lang="en-US" dirty="0"/>
                  <a:t>It is not apparent </a:t>
                </a:r>
                <a:r>
                  <a:rPr lang="en-US" i="1" dirty="0"/>
                  <a:t>ex ante </a:t>
                </a:r>
                <a:r>
                  <a:rPr lang="en-US" dirty="0"/>
                  <a:t>whether the relationship between inputs and outcomes are simple/monotonic/etc.</a:t>
                </a:r>
              </a:p>
              <a:p>
                <a:pPr lvl="1"/>
                <a:r>
                  <a:rPr lang="en-US" dirty="0"/>
                  <a:t>Approach needs to be flexible (e.g., smoothing) </a:t>
                </a:r>
                <a:r>
                  <a:rPr lang="en-US" b="1" dirty="0"/>
                  <a:t>and</a:t>
                </a:r>
                <a:r>
                  <a:rPr lang="en-US" dirty="0"/>
                  <a:t> needs to provide conditional distributions of outcomes</a:t>
                </a:r>
              </a:p>
            </p:txBody>
          </p:sp>
        </mc:Choice>
        <mc:Fallback xmlns="">
          <p:sp>
            <p:nvSpPr>
              <p:cNvPr id="3" name="Content Placeholder 2">
                <a:extLst>
                  <a:ext uri="{FF2B5EF4-FFF2-40B4-BE49-F238E27FC236}">
                    <a16:creationId xmlns:a16="http://schemas.microsoft.com/office/drawing/2014/main" id="{9F2CD115-C50A-4137-AB12-D670030CE959}"/>
                  </a:ext>
                </a:extLst>
              </p:cNvPr>
              <p:cNvSpPr>
                <a:spLocks noGrp="1" noRot="1" noChangeAspect="1" noMove="1" noResize="1" noEditPoints="1" noAdjustHandles="1" noChangeArrowheads="1" noChangeShapeType="1" noTextEdit="1"/>
              </p:cNvSpPr>
              <p:nvPr>
                <p:ph idx="1"/>
              </p:nvPr>
            </p:nvSpPr>
            <p:spPr>
              <a:xfrm>
                <a:off x="720648" y="1429232"/>
                <a:ext cx="10058400" cy="5428767"/>
              </a:xfrm>
              <a:blipFill>
                <a:blip r:embed="rId3"/>
                <a:stretch>
                  <a:fillRect l="-606" t="-1010" r="-24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EFCDA5-EDD0-4DDF-AE03-A702743B5B17}"/>
              </a:ext>
            </a:extLst>
          </p:cNvPr>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18657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normAutofit/>
          </a:bodyPr>
          <a:lstStyle/>
          <a:p>
            <a:r>
              <a:rPr lang="en-US" b="1" dirty="0"/>
              <a:t>Ph.D. in Economics from University of Oregon in 2017</a:t>
            </a:r>
          </a:p>
          <a:p>
            <a:pPr lvl="1"/>
            <a:r>
              <a:rPr lang="en-US" dirty="0"/>
              <a:t>Studied Industrial Organization, choice modeling, empirical models of competition</a:t>
            </a:r>
          </a:p>
          <a:p>
            <a:pPr lvl="1"/>
            <a:r>
              <a:rPr lang="en-US" dirty="0"/>
              <a:t>Dissertation identified changes in pricing, competition, and technological change in US freight rail industry following deregulation</a:t>
            </a:r>
          </a:p>
          <a:p>
            <a:r>
              <a:rPr lang="en-US" b="1" dirty="0"/>
              <a:t>Joined Sandia National Laboratories in 2017</a:t>
            </a:r>
          </a:p>
          <a:p>
            <a:pPr lvl="1"/>
            <a:r>
              <a:rPr lang="en-US" dirty="0"/>
              <a:t>Cyber risk and resilience analysis: Statistical analysis and uncertainty quantification to measure risk to/resilience of cyber-physical systems using emulation and experimentation</a:t>
            </a:r>
          </a:p>
          <a:p>
            <a:pPr lvl="1"/>
            <a:r>
              <a:rPr lang="en-US" dirty="0"/>
              <a:t>Interagency Nuclear Safety Review Board: Risk analyses of launches of spacecraft containing nuclear material, including Mars 2020/Perseverance</a:t>
            </a:r>
          </a:p>
          <a:p>
            <a:pPr lvl="1"/>
            <a:r>
              <a:rPr lang="en-US" dirty="0"/>
              <a:t>Strategic Futures and Policy Analysis: Telecommuting/hybrid work posture, COVID-19 economic impact analyses, Global Futures studies on Economic Value &amp; National Security and Knowledge Management</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80796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Kernel Smoothing and</a:t>
            </a:r>
            <a:br>
              <a:rPr lang="en-US" dirty="0"/>
            </a:br>
            <a:r>
              <a:rPr lang="en-US" dirty="0"/>
              <a:t>Gaussian Process</a:t>
            </a:r>
            <a:br>
              <a:rPr lang="en-US" dirty="0"/>
            </a:br>
            <a:r>
              <a:rPr lang="en-US" dirty="0"/>
              <a:t>Approaches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112805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51901A5-B3C7-10E9-2B62-9149B371A48C}"/>
              </a:ext>
            </a:extLst>
          </p:cNvPr>
          <p:cNvSpPr/>
          <p:nvPr/>
        </p:nvSpPr>
        <p:spPr>
          <a:xfrm>
            <a:off x="720648" y="5337314"/>
            <a:ext cx="10338212" cy="6361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E0BABD14-EB23-4C97-BD2C-003C924901AE}"/>
              </a:ext>
            </a:extLst>
          </p:cNvPr>
          <p:cNvSpPr>
            <a:spLocks noGrp="1"/>
          </p:cNvSpPr>
          <p:nvPr>
            <p:ph type="title"/>
          </p:nvPr>
        </p:nvSpPr>
        <p:spPr/>
        <p:txBody>
          <a:bodyPr/>
          <a:lstStyle/>
          <a:p>
            <a:r>
              <a:rPr lang="en-US" dirty="0"/>
              <a:t>A Failed Approach and Lessons Learned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111393-4069-49D4-8627-DCB8611804D8}"/>
                  </a:ext>
                </a:extLst>
              </p:cNvPr>
              <p:cNvSpPr>
                <a:spLocks noGrp="1"/>
              </p:cNvSpPr>
              <p:nvPr>
                <p:ph idx="1"/>
              </p:nvPr>
            </p:nvSpPr>
            <p:spPr>
              <a:xfrm>
                <a:off x="720647" y="1429233"/>
                <a:ext cx="10338213" cy="5428767"/>
              </a:xfrm>
            </p:spPr>
            <p:txBody>
              <a:bodyPr>
                <a:normAutofit/>
              </a:bodyPr>
              <a:lstStyle/>
              <a:p>
                <a:r>
                  <a:rPr lang="en-US" b="1" dirty="0"/>
                  <a:t>Kernel smoothing </a:t>
                </a:r>
                <a:r>
                  <a:rPr lang="en-US" dirty="0"/>
                  <a:t>was initially selected to analyze data</a:t>
                </a:r>
              </a:p>
              <a:p>
                <a:pPr lvl="1"/>
                <a:r>
                  <a:rPr lang="en-US" dirty="0"/>
                  <a:t>Fits a smooth curve through noisy data; researcher specifies/selects “kernel” which controls level of smoothing</a:t>
                </a:r>
              </a:p>
              <a:p>
                <a:pPr lvl="1"/>
                <a:r>
                  <a:rPr lang="en-US" dirty="0"/>
                  <a:t>Predictions of conditional outcomes are asymptotically normal, providing conditional distribution of outcomes</a:t>
                </a:r>
              </a:p>
              <a:p>
                <a:pPr lvl="2"/>
                <a:r>
                  <a:rPr lang="en-US" sz="1800" dirty="0"/>
                  <a:t>Result relies on assumptions similar to Central Limit Theorem (i.e., defined mean, finite variance)</a:t>
                </a:r>
              </a:p>
              <a:p>
                <a:pPr lvl="1"/>
                <a:r>
                  <a:rPr lang="en-US" b="1" dirty="0"/>
                  <a:t>Constrained kernel smoothing </a:t>
                </a:r>
                <a:r>
                  <a:rPr lang="en-US" dirty="0"/>
                  <a:t>can implement inequality constraints to accommodate binary outcomes, ensure predictions are 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endParaRPr lang="en-US" b="0" dirty="0"/>
              </a:p>
              <a:p>
                <a:r>
                  <a:rPr lang="en-US" dirty="0"/>
                  <a:t>However, the following issues arose:</a:t>
                </a:r>
              </a:p>
              <a:p>
                <a:pPr lvl="1"/>
                <a:r>
                  <a:rPr lang="en-US" dirty="0"/>
                  <a:t>Asymptotic distributions for constrained kernel smoothing are often not straightforward, involve additional distributional assumptions [4]</a:t>
                </a:r>
              </a:p>
              <a:p>
                <a:pPr lvl="1"/>
                <a:r>
                  <a:rPr lang="en-US" dirty="0"/>
                  <a:t>Other real-valued outcomes from this emulation did not meet assumptions necessary for asymptotic distributions to be valid</a:t>
                </a:r>
              </a:p>
              <a:p>
                <a:pPr lvl="2"/>
                <a:r>
                  <a:rPr lang="en-US" sz="1800" dirty="0"/>
                  <a:t>E.g., log-time-to-threshold outcomes often showed evidence of infinite variance</a:t>
                </a:r>
              </a:p>
              <a:p>
                <a:r>
                  <a:rPr lang="en-US" dirty="0"/>
                  <a:t>Needed an alternative approach that didn’t rely on asymptotics and could produce conditional outcome distributions for binary outcomes in a more direct way</a:t>
                </a:r>
              </a:p>
            </p:txBody>
          </p:sp>
        </mc:Choice>
        <mc:Fallback xmlns="">
          <p:sp>
            <p:nvSpPr>
              <p:cNvPr id="3" name="Content Placeholder 2">
                <a:extLst>
                  <a:ext uri="{FF2B5EF4-FFF2-40B4-BE49-F238E27FC236}">
                    <a16:creationId xmlns:a16="http://schemas.microsoft.com/office/drawing/2014/main" id="{CB111393-4069-49D4-8627-DCB8611804D8}"/>
                  </a:ext>
                </a:extLst>
              </p:cNvPr>
              <p:cNvSpPr>
                <a:spLocks noGrp="1" noRot="1" noChangeAspect="1" noMove="1" noResize="1" noEditPoints="1" noAdjustHandles="1" noChangeArrowheads="1" noChangeShapeType="1" noTextEdit="1"/>
              </p:cNvSpPr>
              <p:nvPr>
                <p:ph idx="1"/>
              </p:nvPr>
            </p:nvSpPr>
            <p:spPr>
              <a:xfrm>
                <a:off x="720647" y="1429233"/>
                <a:ext cx="10338213" cy="5428767"/>
              </a:xfrm>
              <a:blipFill>
                <a:blip r:embed="rId2"/>
                <a:stretch>
                  <a:fillRect l="-590" t="-1010" r="-13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10A36B9-2E6A-47C3-B824-C7733F1AAC27}"/>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156998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without relying on asymptotics, at the cost of needing to specify a generating distribution</a:t>
                </a:r>
              </a:p>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pPr lvl="1"/>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22</a:t>
            </a:fld>
            <a:endParaRPr lang="en-US" dirty="0"/>
          </a:p>
        </p:txBody>
      </p:sp>
      <p:sp>
        <p:nvSpPr>
          <p:cNvPr id="5" name="TextBox 4">
            <a:extLst>
              <a:ext uri="{FF2B5EF4-FFF2-40B4-BE49-F238E27FC236}">
                <a16:creationId xmlns:a16="http://schemas.microsoft.com/office/drawing/2014/main" id="{3C68FE36-AF34-467B-B8E4-22F1729635E5}"/>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
        <p:nvSpPr>
          <p:cNvPr id="8" name="Rectangle 7">
            <a:extLst>
              <a:ext uri="{FF2B5EF4-FFF2-40B4-BE49-F238E27FC236}">
                <a16:creationId xmlns:a16="http://schemas.microsoft.com/office/drawing/2014/main" id="{2557EDFA-4D21-AF77-39A9-26991050B459}"/>
              </a:ext>
            </a:extLst>
          </p:cNvPr>
          <p:cNvSpPr/>
          <p:nvPr/>
        </p:nvSpPr>
        <p:spPr>
          <a:xfrm>
            <a:off x="4631635" y="3548270"/>
            <a:ext cx="2295939" cy="86470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r>
                  <a:rPr lang="en-US" dirty="0"/>
                  <a:t>A few comments and comparisons with kernel smoothers:</a:t>
                </a:r>
              </a:p>
              <a:p>
                <a:pPr marL="544059" lvl="1" indent="-342900">
                  <a:buFont typeface="+mj-lt"/>
                  <a:buAutoNum type="arabicPeriod"/>
                </a:pPr>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marL="544059" lvl="1" indent="-342900">
                  <a:buFont typeface="+mj-lt"/>
                  <a:buAutoNum type="arabicPeriod"/>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as in kernel smoothers: Control how much smoothing occurs and fine-tune shape of estimated curves.</a:t>
                </a:r>
              </a:p>
              <a:p>
                <a:pPr marL="544059" lvl="1" indent="-342900">
                  <a:buFont typeface="+mj-lt"/>
                  <a:buAutoNum type="arabicPeriod"/>
                </a:pPr>
                <a:r>
                  <a:rPr lang="en-US" dirty="0"/>
                  <a:t>Many parameters are sampled/evaluated in (1) (# of observations), so the convolution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r>
                  <a:rPr lang="en-US" dirty="0"/>
                  <a:t> is frequently used.</a:t>
                </a:r>
              </a:p>
              <a:p>
                <a:pPr lvl="2"/>
                <a:r>
                  <a:rPr lang="en-US" sz="1800" dirty="0"/>
                  <a:t>Lose the ability to directly evaluate functions/predicted values, but the distribution of function values for observed and hypothetical data can be inferred</a:t>
                </a:r>
              </a:p>
              <a:p>
                <a:pPr lvl="2"/>
                <a:r>
                  <a:rPr lang="en-US" sz="1800" dirty="0"/>
                  <a:t>Convolution isn’t always possible/straightforward if eq. (2) is not a normal sampling statement; e.g., binary outcomes</a:t>
                </a:r>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23</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003167"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003167" y="2336338"/>
            <a:ext cx="455574" cy="400110"/>
          </a:xfrm>
          <a:prstGeom prst="rect">
            <a:avLst/>
          </a:prstGeom>
          <a:noFill/>
        </p:spPr>
        <p:txBody>
          <a:bodyPr wrap="none" rtlCol="0">
            <a:spAutoFit/>
          </a:bodyPr>
          <a:lstStyle/>
          <a:p>
            <a:r>
              <a:rPr lang="en-US" sz="2000" dirty="0">
                <a:latin typeface="+mj-lt"/>
              </a:rPr>
              <a:t>(2)</a:t>
            </a:r>
          </a:p>
        </p:txBody>
      </p:sp>
      <p:sp>
        <p:nvSpPr>
          <p:cNvPr id="7" name="TextBox 6">
            <a:extLst>
              <a:ext uri="{FF2B5EF4-FFF2-40B4-BE49-F238E27FC236}">
                <a16:creationId xmlns:a16="http://schemas.microsoft.com/office/drawing/2014/main" id="{8F9A7309-8A3A-4DC0-A6C3-C3A98CE9F371}"/>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
        <p:nvSpPr>
          <p:cNvPr id="8" name="Rectangle 7">
            <a:extLst>
              <a:ext uri="{FF2B5EF4-FFF2-40B4-BE49-F238E27FC236}">
                <a16:creationId xmlns:a16="http://schemas.microsoft.com/office/drawing/2014/main" id="{7354BB7D-F76D-DF70-02FA-CE0FC672E53E}"/>
              </a:ext>
            </a:extLst>
          </p:cNvPr>
          <p:cNvSpPr/>
          <p:nvPr/>
        </p:nvSpPr>
        <p:spPr>
          <a:xfrm>
            <a:off x="4631635" y="1876594"/>
            <a:ext cx="2295939" cy="86470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68EE9D-5225-7323-81B6-769445E72063}"/>
              </a:ext>
            </a:extLst>
          </p:cNvPr>
          <p:cNvSpPr/>
          <p:nvPr/>
        </p:nvSpPr>
        <p:spPr>
          <a:xfrm>
            <a:off x="720648" y="5227983"/>
            <a:ext cx="9457022" cy="150350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C388BEE2-0B8A-DC26-42D0-E462BA9ED34B}"/>
              </a:ext>
            </a:extLst>
          </p:cNvPr>
          <p:cNvSpPr>
            <a:spLocks noGrp="1"/>
          </p:cNvSpPr>
          <p:nvPr>
            <p:ph type="title"/>
          </p:nvPr>
        </p:nvSpPr>
        <p:spPr/>
        <p:txBody>
          <a:bodyPr/>
          <a:lstStyle/>
          <a:p>
            <a:r>
              <a:rPr lang="en-US" dirty="0"/>
              <a:t>Gaussian Process for Binary Outcomes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C97DE9-F714-823F-EA4A-D2FDE9337B8E}"/>
                  </a:ext>
                </a:extLst>
              </p:cNvPr>
              <p:cNvSpPr>
                <a:spLocks noGrp="1"/>
              </p:cNvSpPr>
              <p:nvPr>
                <p:ph idx="1"/>
              </p:nvPr>
            </p:nvSpPr>
            <p:spPr>
              <a:xfrm>
                <a:off x="720647" y="962100"/>
                <a:ext cx="10381361" cy="5895900"/>
              </a:xfrm>
            </p:spPr>
            <p:txBody>
              <a:bodyPr>
                <a:normAutofit/>
              </a:bodyPr>
              <a:lstStyle/>
              <a:p>
                <a:r>
                  <a:rPr lang="en-US" dirty="0"/>
                  <a:t>The standard GP formulation assumes outcomes are real-valued, normally-distributed</a:t>
                </a:r>
              </a:p>
              <a:p>
                <a:pPr lvl="1"/>
                <a:r>
                  <a:rPr lang="en-US" dirty="0"/>
                  <a:t>Not appropriate for modeling binary outcomes</a:t>
                </a:r>
              </a:p>
              <a:p>
                <a:r>
                  <a:rPr lang="en-US" dirty="0"/>
                  <a:t>GP can be extended to binary outcomes through use of a </a:t>
                </a:r>
                <a:r>
                  <a:rPr lang="en-US" b="1" dirty="0"/>
                  <a:t>link function </a:t>
                </a:r>
                <a:r>
                  <a:rPr lang="en-US" dirty="0"/>
                  <a:t>(denoted </a:t>
                </a:r>
                <a14:m>
                  <m:oMath xmlns:m="http://schemas.openxmlformats.org/officeDocument/2006/math">
                    <m:r>
                      <a:rPr lang="en-US" b="0" i="1" smtClean="0">
                        <a:latin typeface="Cambria Math" panose="02040503050406030204" pitchFamily="18" charset="0"/>
                      </a:rPr>
                      <m:t>𝜙</m:t>
                    </m:r>
                  </m:oMath>
                </a14:m>
                <a:r>
                  <a:rPr lang="en-US" dirty="0"/>
                  <a:t>)</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b="0" i="1"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b="0" i="1" dirty="0"/>
              </a:p>
              <a:p>
                <a:pPr algn="ctr"/>
                <a14:m>
                  <m:oMath xmlns:m="http://schemas.openxmlformats.org/officeDocument/2006/math">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→[0, 1]</m:t>
                    </m:r>
                  </m:oMath>
                </a14:m>
                <a:endParaRPr lang="en-US" i="1" dirty="0"/>
              </a:p>
              <a:p>
                <a:r>
                  <a:rPr lang="en-US" dirty="0"/>
                  <a:t>A popular choice for </a:t>
                </a:r>
                <a14:m>
                  <m:oMath xmlns:m="http://schemas.openxmlformats.org/officeDocument/2006/math">
                    <m:r>
                      <a:rPr lang="en-US" b="0" i="1" smtClean="0">
                        <a:latin typeface="Cambria Math" panose="02040503050406030204" pitchFamily="18" charset="0"/>
                      </a:rPr>
                      <m:t>𝜙</m:t>
                    </m:r>
                  </m:oMath>
                </a14:m>
                <a:r>
                  <a:rPr lang="en-US" dirty="0"/>
                  <a:t> is the inverse logit function:</a:t>
                </a:r>
              </a:p>
              <a:p>
                <a:pPr algn="ct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a14:m>
                <a:endParaRPr lang="en-US" i="1" dirty="0"/>
              </a:p>
              <a:p>
                <a:endParaRPr lang="en-US" dirty="0"/>
              </a:p>
              <a:p>
                <a:r>
                  <a:rPr lang="en-US" dirty="0"/>
                  <a:t>To review, the binary outcome GP formulation:</a:t>
                </a:r>
              </a:p>
              <a:p>
                <a:pPr lvl="1"/>
                <a:r>
                  <a:rPr lang="en-US" dirty="0"/>
                  <a:t>Fits a smooth curve through noisy data very similarly to kernel smoothing</a:t>
                </a:r>
              </a:p>
              <a:p>
                <a:pPr lvl="1"/>
                <a:r>
                  <a:rPr lang="en-US" dirty="0"/>
                  <a:t>Does not rely on potentially invalid normality assumptions since focus is on a binary outcome</a:t>
                </a:r>
              </a:p>
              <a:p>
                <a:pPr lvl="1"/>
                <a:r>
                  <a:rPr lang="en-US" dirty="0"/>
                  <a:t>Enables straightforward inference that leverages likelihoods explicitly specified by the model, even for constrained outcomes</a:t>
                </a:r>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94C97DE9-F714-823F-EA4A-D2FDE9337B8E}"/>
                  </a:ext>
                </a:extLst>
              </p:cNvPr>
              <p:cNvSpPr>
                <a:spLocks noGrp="1" noRot="1" noChangeAspect="1" noMove="1" noResize="1" noEditPoints="1" noAdjustHandles="1" noChangeArrowheads="1" noChangeShapeType="1" noTextEdit="1"/>
              </p:cNvSpPr>
              <p:nvPr>
                <p:ph idx="1"/>
              </p:nvPr>
            </p:nvSpPr>
            <p:spPr>
              <a:xfrm>
                <a:off x="720647" y="962100"/>
                <a:ext cx="10381361" cy="5895900"/>
              </a:xfrm>
              <a:blipFill>
                <a:blip r:embed="rId2"/>
                <a:stretch>
                  <a:fillRect l="-587" t="-1034" b="-41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FA9C7B-3411-583E-7165-851F2BA4C1A6}"/>
              </a:ext>
            </a:extLst>
          </p:cNvPr>
          <p:cNvSpPr>
            <a:spLocks noGrp="1"/>
          </p:cNvSpPr>
          <p:nvPr>
            <p:ph type="sldNum" sz="quarter" idx="12"/>
          </p:nvPr>
        </p:nvSpPr>
        <p:spPr/>
        <p:txBody>
          <a:bodyPr/>
          <a:lstStyle/>
          <a:p>
            <a:fld id="{6113E31D-E2AB-40D1-8B51-AFA5AFEF393A}" type="slidenum">
              <a:rPr lang="en-US" smtClean="0"/>
              <a:t>24</a:t>
            </a:fld>
            <a:endParaRPr lang="en-US" dirty="0"/>
          </a:p>
        </p:txBody>
      </p:sp>
      <p:sp>
        <p:nvSpPr>
          <p:cNvPr id="5" name="Rectangle 4">
            <a:extLst>
              <a:ext uri="{FF2B5EF4-FFF2-40B4-BE49-F238E27FC236}">
                <a16:creationId xmlns:a16="http://schemas.microsoft.com/office/drawing/2014/main" id="{FDC1C739-70F4-C85F-C414-3172825C21A0}"/>
              </a:ext>
            </a:extLst>
          </p:cNvPr>
          <p:cNvSpPr/>
          <p:nvPr/>
        </p:nvSpPr>
        <p:spPr>
          <a:xfrm>
            <a:off x="4555435" y="2184712"/>
            <a:ext cx="2829339" cy="1503507"/>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
        <p:nvSpPr>
          <p:cNvPr id="6" name="Rectangle 5">
            <a:extLst>
              <a:ext uri="{FF2B5EF4-FFF2-40B4-BE49-F238E27FC236}">
                <a16:creationId xmlns:a16="http://schemas.microsoft.com/office/drawing/2014/main" id="{40ACC15A-1D3A-7D8D-02C7-4FB661AE9F5D}"/>
              </a:ext>
            </a:extLst>
          </p:cNvPr>
          <p:cNvSpPr/>
          <p:nvPr/>
        </p:nvSpPr>
        <p:spPr>
          <a:xfrm>
            <a:off x="4948031" y="4085089"/>
            <a:ext cx="2049118" cy="694493"/>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377158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1282C-268F-CD65-F157-76D8FFB1F86B}"/>
              </a:ext>
            </a:extLst>
          </p:cNvPr>
          <p:cNvSpPr>
            <a:spLocks noGrp="1"/>
          </p:cNvSpPr>
          <p:nvPr>
            <p:ph type="title"/>
          </p:nvPr>
        </p:nvSpPr>
        <p:spPr/>
        <p:txBody>
          <a:bodyPr/>
          <a:lstStyle/>
          <a:p>
            <a:r>
              <a:rPr lang="en-US" dirty="0"/>
              <a:t>Sampling Procedure</a:t>
            </a:r>
          </a:p>
        </p:txBody>
      </p:sp>
      <p:sp>
        <p:nvSpPr>
          <p:cNvPr id="4" name="Slide Number Placeholder 3">
            <a:extLst>
              <a:ext uri="{FF2B5EF4-FFF2-40B4-BE49-F238E27FC236}">
                <a16:creationId xmlns:a16="http://schemas.microsoft.com/office/drawing/2014/main" id="{911B55B6-1D34-2D1E-4BD6-52CDFA821F98}"/>
              </a:ext>
            </a:extLst>
          </p:cNvPr>
          <p:cNvSpPr>
            <a:spLocks noGrp="1"/>
          </p:cNvSpPr>
          <p:nvPr>
            <p:ph type="sldNum" sz="quarter" idx="12"/>
          </p:nvPr>
        </p:nvSpPr>
        <p:spPr/>
        <p:txBody>
          <a:bodyPr/>
          <a:lstStyle/>
          <a:p>
            <a:fld id="{6113E31D-E2AB-40D1-8B51-AFA5AFEF393A}" type="slidenum">
              <a:rPr lang="en-US" smtClean="0"/>
              <a:t>25</a:t>
            </a:fld>
            <a:endParaRPr lang="en-US" dirty="0"/>
          </a:p>
        </p:txBody>
      </p:sp>
      <p:graphicFrame>
        <p:nvGraphicFramePr>
          <p:cNvPr id="21" name="Diagram 20">
            <a:extLst>
              <a:ext uri="{FF2B5EF4-FFF2-40B4-BE49-F238E27FC236}">
                <a16:creationId xmlns:a16="http://schemas.microsoft.com/office/drawing/2014/main" id="{FF9EFB0E-0ED2-29F3-64A9-89EE6464ED5D}"/>
              </a:ext>
            </a:extLst>
          </p:cNvPr>
          <p:cNvGraphicFramePr/>
          <p:nvPr>
            <p:extLst>
              <p:ext uri="{D42A27DB-BD31-4B8C-83A1-F6EECF244321}">
                <p14:modId xmlns:p14="http://schemas.microsoft.com/office/powerpoint/2010/main" val="568927852"/>
              </p:ext>
            </p:extLst>
          </p:nvPr>
        </p:nvGraphicFramePr>
        <p:xfrm>
          <a:off x="8408504" y="1197595"/>
          <a:ext cx="2584174" cy="480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Content Placeholder 2">
            <a:extLst>
              <a:ext uri="{FF2B5EF4-FFF2-40B4-BE49-F238E27FC236}">
                <a16:creationId xmlns:a16="http://schemas.microsoft.com/office/drawing/2014/main" id="{9E169EB6-104E-4FED-806C-C315AC57C47E}"/>
              </a:ext>
            </a:extLst>
          </p:cNvPr>
          <p:cNvSpPr>
            <a:spLocks noGrp="1"/>
          </p:cNvSpPr>
          <p:nvPr>
            <p:ph idx="1"/>
          </p:nvPr>
        </p:nvSpPr>
        <p:spPr>
          <a:xfrm>
            <a:off x="891209" y="1599486"/>
            <a:ext cx="7270413" cy="4971567"/>
          </a:xfrm>
        </p:spPr>
        <p:txBody>
          <a:bodyPr>
            <a:normAutofit/>
          </a:bodyPr>
          <a:lstStyle/>
          <a:p>
            <a:r>
              <a:rPr lang="en-US" dirty="0"/>
              <a:t>We focus on estimating probability that differential pressure will exceed 1 MPa at any point in the two minute attack, conditional on which actuator is targeted and values injected to targeted actuator(s)</a:t>
            </a:r>
          </a:p>
          <a:p>
            <a:r>
              <a:rPr lang="en-US" dirty="0"/>
              <a:t>Input samples used to fit the GP were generated with Latin hypercube sampling</a:t>
            </a:r>
          </a:p>
          <a:p>
            <a:pPr lvl="1"/>
            <a:r>
              <a:rPr lang="en-US" dirty="0"/>
              <a:t>Generates a sample of inputs that effectively spans the input space</a:t>
            </a:r>
          </a:p>
          <a:p>
            <a:pPr lvl="1"/>
            <a:r>
              <a:rPr lang="en-US" dirty="0"/>
              <a:t>Sample contained 250 attack scenarios: 83 targeted heater, 83 targeted sprayer, and 84 targeted both</a:t>
            </a:r>
          </a:p>
          <a:p>
            <a:r>
              <a:rPr lang="en-US" dirty="0"/>
              <a:t>Emulation was run with each input value and outcomes were recorded</a:t>
            </a:r>
          </a:p>
          <a:p>
            <a:pPr lvl="1"/>
            <a:r>
              <a:rPr lang="en-US" dirty="0"/>
              <a:t>Emulation initialized then allowed to stabilize for 5 minutes, followed by a 2 minute attack</a:t>
            </a:r>
          </a:p>
          <a:p>
            <a:pPr lvl="1"/>
            <a:r>
              <a:rPr lang="en-US" dirty="0"/>
              <a:t>Obtaining additional observations is relatively time-intensive</a:t>
            </a:r>
          </a:p>
          <a:p>
            <a:endParaRPr lang="en-US" dirty="0"/>
          </a:p>
        </p:txBody>
      </p:sp>
    </p:spTree>
    <p:extLst>
      <p:ext uri="{BB962C8B-B14F-4D97-AF65-F5344CB8AC3E}">
        <p14:creationId xmlns:p14="http://schemas.microsoft.com/office/powerpoint/2010/main" val="333400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8B32-E8D4-4084-ABBC-88D7C1D5D5C9}"/>
              </a:ext>
            </a:extLst>
          </p:cNvPr>
          <p:cNvSpPr>
            <a:spLocks noGrp="1"/>
          </p:cNvSpPr>
          <p:nvPr>
            <p:ph type="title"/>
          </p:nvPr>
        </p:nvSpPr>
        <p:spPr/>
        <p:txBody>
          <a:bodyPr/>
          <a:lstStyle/>
          <a:p>
            <a:r>
              <a:rPr lang="en-US" dirty="0"/>
              <a:t>Estimation Issues and Procedure</a:t>
            </a:r>
          </a:p>
        </p:txBody>
      </p:sp>
      <p:sp>
        <p:nvSpPr>
          <p:cNvPr id="3" name="Content Placeholder 2">
            <a:extLst>
              <a:ext uri="{FF2B5EF4-FFF2-40B4-BE49-F238E27FC236}">
                <a16:creationId xmlns:a16="http://schemas.microsoft.com/office/drawing/2014/main" id="{4AAE5A50-6AF9-4A91-9627-A6421C43AB42}"/>
              </a:ext>
            </a:extLst>
          </p:cNvPr>
          <p:cNvSpPr>
            <a:spLocks noGrp="1"/>
          </p:cNvSpPr>
          <p:nvPr>
            <p:ph idx="1"/>
          </p:nvPr>
        </p:nvSpPr>
        <p:spPr>
          <a:xfrm>
            <a:off x="720648" y="1160880"/>
            <a:ext cx="10058400" cy="5697120"/>
          </a:xfrm>
        </p:spPr>
        <p:txBody>
          <a:bodyPr/>
          <a:lstStyle/>
          <a:p>
            <a:r>
              <a:rPr lang="en-US" dirty="0"/>
              <a:t>Potential estimation issue: Binary outcome models can suffer from parameter instability, especially when using more flexible relationships between inputs and outcomes [5]</a:t>
            </a:r>
          </a:p>
          <a:p>
            <a:pPr lvl="1"/>
            <a:r>
              <a:rPr lang="en-US" dirty="0"/>
              <a:t>Can cause convergence issues for classical statistics estimation methods</a:t>
            </a:r>
          </a:p>
          <a:p>
            <a:pPr lvl="1"/>
            <a:r>
              <a:rPr lang="en-US" dirty="0"/>
              <a:t>Bayesian statistics estimation methods offer a solution</a:t>
            </a:r>
          </a:p>
          <a:p>
            <a:pPr lvl="2"/>
            <a:r>
              <a:rPr lang="en-US" sz="1800" dirty="0"/>
              <a:t>Must specify priors over parameters</a:t>
            </a:r>
          </a:p>
          <a:p>
            <a:pPr lvl="2"/>
            <a:r>
              <a:rPr lang="en-US" sz="1800" dirty="0"/>
              <a:t>Convergence can be assessed more reliably (e.g., trace plots/diagnostics)</a:t>
            </a:r>
          </a:p>
          <a:p>
            <a:r>
              <a:rPr lang="en-US" dirty="0"/>
              <a:t>Following Gelman et al. [6], half-Cauchy priors were assumed for kernel parameters</a:t>
            </a:r>
          </a:p>
          <a:p>
            <a:pPr marL="0" indent="0">
              <a:buNone/>
            </a:pPr>
            <a:endParaRPr lang="en-US" dirty="0"/>
          </a:p>
          <a:p>
            <a:endParaRPr lang="en-US" dirty="0"/>
          </a:p>
          <a:p>
            <a:endParaRPr lang="en-US" dirty="0"/>
          </a:p>
          <a:p>
            <a:endParaRPr lang="en-US" dirty="0"/>
          </a:p>
          <a:p>
            <a:r>
              <a:rPr lang="en-US" dirty="0"/>
              <a:t>Model was estimated using No U-Turn Sampling as implemented in the Stan platform [7]</a:t>
            </a:r>
          </a:p>
          <a:p>
            <a:pPr lvl="1"/>
            <a:r>
              <a:rPr lang="en-US" dirty="0"/>
              <a:t>Sampler used 1000 burn-in and 1000 sampling iterations</a:t>
            </a:r>
          </a:p>
          <a:p>
            <a:pPr lvl="1"/>
            <a:r>
              <a:rPr lang="en-US" dirty="0"/>
              <a:t>Trace plots/diagnostics were used to assess convergence of Markov chain</a:t>
            </a:r>
          </a:p>
        </p:txBody>
      </p:sp>
      <p:sp>
        <p:nvSpPr>
          <p:cNvPr id="4" name="Slide Number Placeholder 3">
            <a:extLst>
              <a:ext uri="{FF2B5EF4-FFF2-40B4-BE49-F238E27FC236}">
                <a16:creationId xmlns:a16="http://schemas.microsoft.com/office/drawing/2014/main" id="{214257D0-A5D9-49F4-B94A-40AA603DE7FA}"/>
              </a:ext>
            </a:extLst>
          </p:cNvPr>
          <p:cNvSpPr>
            <a:spLocks noGrp="1"/>
          </p:cNvSpPr>
          <p:nvPr>
            <p:ph type="sldNum" sz="quarter" idx="12"/>
          </p:nvPr>
        </p:nvSpPr>
        <p:spPr/>
        <p:txBody>
          <a:bodyPr/>
          <a:lstStyle/>
          <a:p>
            <a:fld id="{6113E31D-E2AB-40D1-8B51-AFA5AFEF393A}" type="slidenum">
              <a:rPr lang="en-US" smtClean="0"/>
              <a:t>26</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59868-3676-724B-02B7-05C768E97874}"/>
                  </a:ext>
                </a:extLst>
              </p:cNvPr>
              <p:cNvSpPr txBox="1"/>
              <p:nvPr/>
            </p:nvSpPr>
            <p:spPr>
              <a:xfrm>
                <a:off x="1709532" y="3836510"/>
                <a:ext cx="2951920" cy="138653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m:oMathPara>
                </a14:m>
                <a:endParaRPr lang="en-US" i="1" dirty="0">
                  <a:latin typeface="+mj-lt"/>
                </a:endParaRPr>
              </a:p>
            </p:txBody>
          </p:sp>
        </mc:Choice>
        <mc:Fallback xmlns="">
          <p:sp>
            <p:nvSpPr>
              <p:cNvPr id="5" name="TextBox 4">
                <a:extLst>
                  <a:ext uri="{FF2B5EF4-FFF2-40B4-BE49-F238E27FC236}">
                    <a16:creationId xmlns:a16="http://schemas.microsoft.com/office/drawing/2014/main" id="{CBC59868-3676-724B-02B7-05C768E97874}"/>
                  </a:ext>
                </a:extLst>
              </p:cNvPr>
              <p:cNvSpPr txBox="1">
                <a:spLocks noRot="1" noChangeAspect="1" noMove="1" noResize="1" noEditPoints="1" noAdjustHandles="1" noChangeArrowheads="1" noChangeShapeType="1" noTextEdit="1"/>
              </p:cNvSpPr>
              <p:nvPr/>
            </p:nvSpPr>
            <p:spPr>
              <a:xfrm>
                <a:off x="1709532" y="3836510"/>
                <a:ext cx="2951920" cy="138653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D33866-DAB2-5B9D-9EB7-7C49EBABA489}"/>
                  </a:ext>
                </a:extLst>
              </p:cNvPr>
              <p:cNvSpPr txBox="1"/>
              <p:nvPr/>
            </p:nvSpPr>
            <p:spPr>
              <a:xfrm>
                <a:off x="5004413" y="3706300"/>
                <a:ext cx="5774635" cy="15679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0, 10</m:t>
                          </m:r>
                        </m:e>
                      </m:d>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r>
                        <a:rPr lang="en-US" b="0" i="1" smtClean="0">
                          <a:latin typeface="Cambria Math" panose="02040503050406030204" pitchFamily="18" charset="0"/>
                        </a:rPr>
                        <m:t>(0, 10)</m:t>
                      </m:r>
                    </m:oMath>
                  </m:oMathPara>
                </a14:m>
                <a:endParaRPr lang="en-US"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=0</m:t>
                      </m:r>
                    </m:oMath>
                  </m:oMathPara>
                </a14:m>
                <a:endParaRPr lang="en-US" dirty="0">
                  <a:latin typeface="+mj-lt"/>
                </a:endParaRPr>
              </a:p>
            </p:txBody>
          </p:sp>
        </mc:Choice>
        <mc:Fallback xmlns="">
          <p:sp>
            <p:nvSpPr>
              <p:cNvPr id="6" name="TextBox 5">
                <a:extLst>
                  <a:ext uri="{FF2B5EF4-FFF2-40B4-BE49-F238E27FC236}">
                    <a16:creationId xmlns:a16="http://schemas.microsoft.com/office/drawing/2014/main" id="{0BD33866-DAB2-5B9D-9EB7-7C49EBABA489}"/>
                  </a:ext>
                </a:extLst>
              </p:cNvPr>
              <p:cNvSpPr txBox="1">
                <a:spLocks noRot="1" noChangeAspect="1" noMove="1" noResize="1" noEditPoints="1" noAdjustHandles="1" noChangeArrowheads="1" noChangeShapeType="1" noTextEdit="1"/>
              </p:cNvSpPr>
              <p:nvPr/>
            </p:nvSpPr>
            <p:spPr>
              <a:xfrm>
                <a:off x="5004413" y="3706300"/>
                <a:ext cx="5774635" cy="1567993"/>
              </a:xfrm>
              <a:prstGeom prst="rect">
                <a:avLst/>
              </a:prstGeom>
              <a:blipFill>
                <a:blip r:embed="rId3"/>
                <a:stretch>
                  <a:fillRect b="-1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B81AA8-3CC6-DD03-A931-F8C76F12C79B}"/>
                  </a:ext>
                </a:extLst>
              </p:cNvPr>
              <p:cNvSpPr txBox="1"/>
              <p:nvPr/>
            </p:nvSpPr>
            <p:spPr>
              <a:xfrm>
                <a:off x="8418382" y="4904961"/>
                <a:ext cx="1053669" cy="369332"/>
              </a:xfrm>
              <a:prstGeom prst="rect">
                <a:avLst/>
              </a:prstGeom>
              <a:noFill/>
            </p:spPr>
            <p:txBody>
              <a:bodyPr wrap="square" rtlCol="0">
                <a:spAutoFit/>
              </a:bodyPr>
              <a:lstStyle/>
              <a:p>
                <a:pPr algn="ctr"/>
                <a:r>
                  <a:rPr lang="en-US" dirty="0">
                    <a:latin typeface="+mj-lt"/>
                  </a:rPr>
                  <a:t>for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endParaRPr lang="en-US" dirty="0">
                  <a:latin typeface="+mj-lt"/>
                </a:endParaRPr>
              </a:p>
            </p:txBody>
          </p:sp>
        </mc:Choice>
        <mc:Fallback xmlns="">
          <p:sp>
            <p:nvSpPr>
              <p:cNvPr id="7" name="TextBox 6">
                <a:extLst>
                  <a:ext uri="{FF2B5EF4-FFF2-40B4-BE49-F238E27FC236}">
                    <a16:creationId xmlns:a16="http://schemas.microsoft.com/office/drawing/2014/main" id="{A0B81AA8-3CC6-DD03-A931-F8C76F12C79B}"/>
                  </a:ext>
                </a:extLst>
              </p:cNvPr>
              <p:cNvSpPr txBox="1">
                <a:spLocks noRot="1" noChangeAspect="1" noMove="1" noResize="1" noEditPoints="1" noAdjustHandles="1" noChangeArrowheads="1" noChangeShapeType="1" noTextEdit="1"/>
              </p:cNvSpPr>
              <p:nvPr/>
            </p:nvSpPr>
            <p:spPr>
              <a:xfrm>
                <a:off x="8418382" y="4904961"/>
                <a:ext cx="1053669" cy="369332"/>
              </a:xfrm>
              <a:prstGeom prst="rect">
                <a:avLst/>
              </a:prstGeom>
              <a:blipFill>
                <a:blip r:embed="rId4"/>
                <a:stretch>
                  <a:fillRect l="-578" t="-8333" b="-2833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AB53011F-E7DF-5DED-3E40-A1A9A106623D}"/>
              </a:ext>
            </a:extLst>
          </p:cNvPr>
          <p:cNvSpPr/>
          <p:nvPr/>
        </p:nvSpPr>
        <p:spPr>
          <a:xfrm>
            <a:off x="1832113" y="3702201"/>
            <a:ext cx="8474765" cy="1567993"/>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292603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Results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83737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28</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29</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r>
              <a:rPr lang="en-US" dirty="0"/>
              <a:t>Uncertainty quantification for cyber-physical pressurized water reactor experiments (McKenzie et al. 2020) [1]</a:t>
            </a:r>
          </a:p>
          <a:p>
            <a:pPr marL="749793" lvl="1" indent="-457200">
              <a:buFont typeface="+mj-lt"/>
              <a:buAutoNum type="arabicPeriod"/>
            </a:pPr>
            <a:r>
              <a:rPr lang="en-US" dirty="0"/>
              <a:t>Background and system description</a:t>
            </a:r>
          </a:p>
          <a:p>
            <a:pPr marL="749793" lvl="1" indent="-457200">
              <a:buFont typeface="+mj-lt"/>
              <a:buAutoNum type="arabicPeriod"/>
            </a:pPr>
            <a:r>
              <a:rPr lang="en-US" dirty="0"/>
              <a:t>Research problem and uncertainty quantification approach</a:t>
            </a:r>
          </a:p>
          <a:p>
            <a:pPr marL="749793" lvl="1" indent="-457200">
              <a:buFont typeface="+mj-lt"/>
              <a:buAutoNum type="arabicPeriod"/>
            </a:pPr>
            <a:r>
              <a:rPr lang="en-US" dirty="0"/>
              <a:t>Kernel smoothing and Gaussian process approaches</a:t>
            </a:r>
          </a:p>
          <a:p>
            <a:pPr marL="749793" lvl="1" indent="-457200">
              <a:buFont typeface="+mj-lt"/>
              <a:buAutoNum type="arabicPeriod"/>
            </a:pPr>
            <a:r>
              <a:rPr lang="en-US" dirty="0"/>
              <a:t>Results</a:t>
            </a:r>
          </a:p>
          <a:p>
            <a:pPr marL="749793" lvl="1" indent="-457200">
              <a:buFont typeface="+mj-lt"/>
              <a:buAutoNum type="arabicPeriod"/>
            </a:pPr>
            <a:r>
              <a:rPr lang="en-US" dirty="0"/>
              <a:t>Discussion and impacts</a:t>
            </a:r>
          </a:p>
          <a:p>
            <a:pPr marL="749793" lvl="1" indent="-457200">
              <a:buFont typeface="+mj-lt"/>
              <a:buAutoNum type="arabicPeriod"/>
            </a:pPr>
            <a:endParaRPr lang="en-US" dirty="0"/>
          </a:p>
          <a:p>
            <a:pPr marL="749793" lvl="1"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Discussion and Impacts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30</a:t>
            </a:fld>
            <a:endParaRPr lang="en-US" dirty="0"/>
          </a:p>
        </p:txBody>
      </p:sp>
    </p:spTree>
    <p:extLst>
      <p:ext uri="{BB962C8B-B14F-4D97-AF65-F5344CB8AC3E}">
        <p14:creationId xmlns:p14="http://schemas.microsoft.com/office/powerpoint/2010/main" val="255795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Methodological 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5278160"/>
          </a:xfrm>
        </p:spPr>
        <p:txBody>
          <a:bodyPr>
            <a:normAutofit/>
          </a:bodyPr>
          <a:lstStyle/>
          <a:p>
            <a:r>
              <a:rPr lang="en-US" dirty="0"/>
              <a:t>Investigation of analytical methods other than GPs</a:t>
            </a:r>
          </a:p>
          <a:p>
            <a:pPr lvl="1"/>
            <a:r>
              <a:rPr lang="en-US" dirty="0"/>
              <a:t>Constrained kernel smoothing + bootstrapping for binary outcomes</a:t>
            </a:r>
          </a:p>
          <a:p>
            <a:r>
              <a:rPr lang="en-US" dirty="0"/>
              <a:t>Alternative forms of GP model</a:t>
            </a:r>
          </a:p>
          <a:p>
            <a:pPr lvl="1"/>
            <a:r>
              <a:rPr lang="en-US" b="1" dirty="0"/>
              <a:t>Problem</a:t>
            </a:r>
            <a:r>
              <a:rPr lang="en-US" dirty="0"/>
              <a:t>: Results show some evidence of overfitting</a:t>
            </a:r>
          </a:p>
          <a:p>
            <a:pPr lvl="2"/>
            <a:r>
              <a:rPr lang="en-US" sz="1800" dirty="0"/>
              <a:t>Indicates that estimate uncertainty may be under-quantified, increasing bias in estimates</a:t>
            </a:r>
          </a:p>
          <a:p>
            <a:pPr lvl="1"/>
            <a:r>
              <a:rPr lang="en-US" b="1" dirty="0"/>
              <a:t>Potential solutions</a:t>
            </a:r>
            <a:r>
              <a:rPr lang="en-US" dirty="0"/>
              <a:t>:</a:t>
            </a:r>
          </a:p>
          <a:p>
            <a:pPr lvl="2"/>
            <a:r>
              <a:rPr lang="en-US" sz="1800" dirty="0"/>
              <a:t>Adaptive sampling to focus on regions where overfitting appears to have occurred</a:t>
            </a:r>
            <a:endParaRPr lang="en-US" sz="1800" b="1" dirty="0"/>
          </a:p>
          <a:p>
            <a:pPr lvl="2"/>
            <a:r>
              <a:rPr lang="en-US" sz="1800" dirty="0"/>
              <a:t>Impose constraints such as monotonicity where justified</a:t>
            </a:r>
          </a:p>
          <a:p>
            <a:pPr lvl="2"/>
            <a:r>
              <a:rPr lang="en-US" sz="1800" dirty="0"/>
              <a:t>Alternative priors to “force” greater prediction uncertainty (last resort)</a:t>
            </a:r>
          </a:p>
          <a:p>
            <a:r>
              <a:rPr lang="en-US" dirty="0"/>
              <a:t>Alternative sampling methodologies to boost overall UQ/GP efficiency</a:t>
            </a:r>
          </a:p>
          <a:p>
            <a:r>
              <a:rPr lang="en-US" dirty="0"/>
              <a:t>Extension to real-valued outcomes</a:t>
            </a:r>
          </a:p>
          <a:p>
            <a:pPr lvl="1"/>
            <a:r>
              <a:rPr lang="en-US" b="1" dirty="0"/>
              <a:t>Problem</a:t>
            </a:r>
            <a:r>
              <a:rPr lang="en-US" dirty="0"/>
              <a:t>: Fat-tailed distributions for some real-valued outcomes complicate asymptotics</a:t>
            </a:r>
          </a:p>
          <a:p>
            <a:pPr lvl="1"/>
            <a:r>
              <a:rPr lang="en-US" dirty="0"/>
              <a:t>Requires more explicit modeling of outcome distributions, which can be more difficult to work with computationally/numerically </a:t>
            </a:r>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31</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1879-CBC7-4EAE-98BE-9B40A3C6D5B0}"/>
              </a:ext>
            </a:extLst>
          </p:cNvPr>
          <p:cNvSpPr>
            <a:spLocks noGrp="1"/>
          </p:cNvSpPr>
          <p:nvPr>
            <p:ph type="title"/>
          </p:nvPr>
        </p:nvSpPr>
        <p:spPr/>
        <p:txBody>
          <a:bodyPr/>
          <a:lstStyle/>
          <a:p>
            <a:r>
              <a:rPr lang="en-US" dirty="0"/>
              <a:t>Impacts</a:t>
            </a:r>
          </a:p>
        </p:txBody>
      </p:sp>
      <p:sp>
        <p:nvSpPr>
          <p:cNvPr id="3" name="Content Placeholder 2">
            <a:extLst>
              <a:ext uri="{FF2B5EF4-FFF2-40B4-BE49-F238E27FC236}">
                <a16:creationId xmlns:a16="http://schemas.microsoft.com/office/drawing/2014/main" id="{DA8BCC08-6396-4900-8FD1-E9A6F8048B1F}"/>
              </a:ext>
            </a:extLst>
          </p:cNvPr>
          <p:cNvSpPr>
            <a:spLocks noGrp="1"/>
          </p:cNvSpPr>
          <p:nvPr>
            <p:ph idx="1"/>
          </p:nvPr>
        </p:nvSpPr>
        <p:spPr>
          <a:xfrm>
            <a:off x="720648" y="1429233"/>
            <a:ext cx="10058400" cy="5428767"/>
          </a:xfrm>
        </p:spPr>
        <p:txBody>
          <a:bodyPr/>
          <a:lstStyle/>
          <a:p>
            <a:r>
              <a:rPr lang="en-US" dirty="0"/>
              <a:t>Lessons learned and informing UQ cyber emulation analyses for other applications</a:t>
            </a:r>
          </a:p>
          <a:p>
            <a:pPr lvl="1"/>
            <a:r>
              <a:rPr lang="en-US" dirty="0"/>
              <a:t>Assumptions supporting asymptotics may not be valid for real-valued outcomes. Methods that avoid asymptotics are preferable (possibly necessary). Candidates include Gaussian processes and bootstrapping.</a:t>
            </a:r>
          </a:p>
          <a:p>
            <a:pPr lvl="1"/>
            <a:r>
              <a:rPr lang="en-US" dirty="0"/>
              <a:t>Reframing outcomes can be useful to avoid difficult distributional assumptions and simplify analysis</a:t>
            </a:r>
          </a:p>
          <a:p>
            <a:pPr lvl="2"/>
            <a:r>
              <a:rPr lang="en-US" sz="1800" dirty="0"/>
              <a:t>E.g., can real-valued outcomes be transformed into binary/categorical indicators and still capture important information?</a:t>
            </a:r>
          </a:p>
          <a:p>
            <a:r>
              <a:rPr lang="en-US" dirty="0"/>
              <a:t>This proof-of-concept model was extended to be more representative of actual PWR systems, directly useful to DOE-NE sponsor</a:t>
            </a:r>
          </a:p>
          <a:p>
            <a:pPr lvl="1"/>
            <a:r>
              <a:rPr lang="en-US" dirty="0"/>
              <a:t>Consider intrusion detection/prevention systems on SCADA network</a:t>
            </a:r>
          </a:p>
          <a:p>
            <a:pPr lvl="1"/>
            <a:r>
              <a:rPr lang="en-US" dirty="0"/>
              <a:t>Utilize previous threat/vulnerability analyses and intelligence to develop more sophisticated/realistic distribution of attacks</a:t>
            </a:r>
          </a:p>
        </p:txBody>
      </p:sp>
      <p:sp>
        <p:nvSpPr>
          <p:cNvPr id="4" name="Slide Number Placeholder 3">
            <a:extLst>
              <a:ext uri="{FF2B5EF4-FFF2-40B4-BE49-F238E27FC236}">
                <a16:creationId xmlns:a16="http://schemas.microsoft.com/office/drawing/2014/main" id="{47B24BDF-C3B7-4523-B695-A974F1C46E08}"/>
              </a:ext>
            </a:extLst>
          </p:cNvPr>
          <p:cNvSpPr>
            <a:spLocks noGrp="1"/>
          </p:cNvSpPr>
          <p:nvPr>
            <p:ph type="sldNum" sz="quarter" idx="12"/>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15159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33</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a:xfrm>
            <a:off x="720648" y="1429233"/>
            <a:ext cx="10058400" cy="5369600"/>
          </a:xfrm>
        </p:spPr>
        <p:txBody>
          <a:bodyPr>
            <a:normAutofit/>
          </a:bodyPr>
          <a:lstStyle/>
          <a:p>
            <a:r>
              <a:rPr lang="en-US" dirty="0"/>
              <a:t>[1] McKenzie, T., Tarman, T., and Lamb, C., 2020. “Uncertainty quantification for cyber-physical PWR experiments”. </a:t>
            </a:r>
            <a:r>
              <a:rPr lang="en-US" i="1" dirty="0"/>
              <a:t>Proceedings of the 28</a:t>
            </a:r>
            <a:r>
              <a:rPr lang="en-US" i="1" baseline="30000" dirty="0"/>
              <a:t>th</a:t>
            </a:r>
            <a:r>
              <a:rPr lang="en-US" i="1" dirty="0"/>
              <a:t> Annual International Conference on Nuclear Engineering.</a:t>
            </a:r>
            <a:endParaRPr lang="en-US" dirty="0"/>
          </a:p>
          <a:p>
            <a:r>
              <a:rPr lang="en-US" dirty="0"/>
              <a:t>[2] Sandia National Laboratories, 2019. </a:t>
            </a:r>
            <a:r>
              <a:rPr lang="pt-BR" dirty="0">
                <a:hlinkClick r:id="rId2"/>
              </a:rPr>
              <a:t>SCEPTRE: SCADA as a Platform</a:t>
            </a:r>
            <a:r>
              <a:rPr lang="pt-BR" dirty="0"/>
              <a:t>.</a:t>
            </a:r>
            <a:endParaRPr lang="en-US" dirty="0"/>
          </a:p>
          <a:p>
            <a:r>
              <a:rPr lang="en-US" dirty="0"/>
              <a:t>[3] Nuclear Energy Institute, 2022. </a:t>
            </a:r>
            <a:r>
              <a:rPr lang="en-US" dirty="0">
                <a:hlinkClick r:id="rId3"/>
              </a:rPr>
              <a:t>U.S. Nuclear Operating Plant Basic Information</a:t>
            </a:r>
            <a:r>
              <a:rPr lang="en-US" dirty="0"/>
              <a:t>.</a:t>
            </a:r>
          </a:p>
          <a:p>
            <a:r>
              <a:rPr lang="en-US" dirty="0"/>
              <a:t>[4] Cai, T., Low, M., and Xia, Y., 2013. “Adaptive confidence intervals for regression functions under shape constraints”. </a:t>
            </a:r>
            <a:r>
              <a:rPr lang="en-US" i="1" dirty="0"/>
              <a:t>The Annals of Statistics</a:t>
            </a:r>
            <a:r>
              <a:rPr lang="en-US" dirty="0"/>
              <a:t>, </a:t>
            </a:r>
            <a:r>
              <a:rPr lang="en-US" b="1" i="1" dirty="0"/>
              <a:t>41</a:t>
            </a:r>
            <a:r>
              <a:rPr lang="en-US" dirty="0"/>
              <a:t>(2), pp. 722-750.</a:t>
            </a:r>
          </a:p>
          <a:p>
            <a:r>
              <a:rPr lang="en-US" dirty="0"/>
              <a:t>[5] Allison, P., 2009. “Fixed effects regression models”. SAGE Publications.</a:t>
            </a:r>
          </a:p>
          <a:p>
            <a:r>
              <a:rPr lang="en-US" dirty="0"/>
              <a:t>[6] Gelman, A., et al., 2006. “Prior distributions for variance parameters in hierarchical models (comment on article by Browne and Draper)”. </a:t>
            </a:r>
            <a:r>
              <a:rPr lang="en-US" i="1" dirty="0"/>
              <a:t>Bayesian Analysis</a:t>
            </a:r>
            <a:r>
              <a:rPr lang="en-US" dirty="0"/>
              <a:t>, </a:t>
            </a:r>
            <a:r>
              <a:rPr lang="en-US" b="1" i="1" dirty="0"/>
              <a:t>1</a:t>
            </a:r>
            <a:r>
              <a:rPr lang="en-US" dirty="0"/>
              <a:t>(3), pp. 515-534.</a:t>
            </a:r>
          </a:p>
          <a:p>
            <a:r>
              <a:rPr lang="en-US" dirty="0"/>
              <a:t>[7] Stan Development Team, 2018. “RStan: The R interface to Stan”. R package version 2.18.2.</a:t>
            </a:r>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F2B802-EB16-8941-1E94-87B7E91AEA1F}"/>
              </a:ext>
            </a:extLst>
          </p:cNvPr>
          <p:cNvSpPr>
            <a:spLocks noGrp="1"/>
          </p:cNvSpPr>
          <p:nvPr>
            <p:ph type="ctrTitle"/>
          </p:nvPr>
        </p:nvSpPr>
        <p:spPr/>
        <p:txBody>
          <a:bodyPr/>
          <a:lstStyle/>
          <a:p>
            <a:r>
              <a:rPr lang="en-US" dirty="0"/>
              <a:t>Comments/Questions</a:t>
            </a:r>
          </a:p>
        </p:txBody>
      </p:sp>
      <p:sp>
        <p:nvSpPr>
          <p:cNvPr id="6" name="Subtitle 5">
            <a:extLst>
              <a:ext uri="{FF2B5EF4-FFF2-40B4-BE49-F238E27FC236}">
                <a16:creationId xmlns:a16="http://schemas.microsoft.com/office/drawing/2014/main" id="{03FE0FD1-1BE4-D18A-6A3C-49FD5665C16E}"/>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C6D3D48B-830B-ECE3-68F5-ACF27CD8E498}"/>
              </a:ext>
            </a:extLst>
          </p:cNvPr>
          <p:cNvSpPr>
            <a:spLocks noGrp="1"/>
          </p:cNvSpPr>
          <p:nvPr>
            <p:ph type="sldNum" sz="quarter" idx="12"/>
          </p:nvPr>
        </p:nvSpPr>
        <p:spPr/>
        <p:txBody>
          <a:bodyPr/>
          <a:lstStyle/>
          <a:p>
            <a:fld id="{6113E31D-E2AB-40D1-8B51-AFA5AFEF393A}" type="slidenum">
              <a:rPr lang="en-US" smtClean="0"/>
              <a:t>35</a:t>
            </a:fld>
            <a:endParaRPr lang="en-US" dirty="0"/>
          </a:p>
        </p:txBody>
      </p:sp>
    </p:spTree>
    <p:extLst>
      <p:ext uri="{BB962C8B-B14F-4D97-AF65-F5344CB8AC3E}">
        <p14:creationId xmlns:p14="http://schemas.microsoft.com/office/powerpoint/2010/main" val="501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F2B802-EB16-8941-1E94-87B7E91AEA1F}"/>
              </a:ext>
            </a:extLst>
          </p:cNvPr>
          <p:cNvSpPr>
            <a:spLocks noGrp="1"/>
          </p:cNvSpPr>
          <p:nvPr>
            <p:ph type="ctrTitle"/>
          </p:nvPr>
        </p:nvSpPr>
        <p:spPr/>
        <p:txBody>
          <a:bodyPr/>
          <a:lstStyle/>
          <a:p>
            <a:r>
              <a:rPr lang="en-US" dirty="0"/>
              <a:t>Backup Slides</a:t>
            </a:r>
          </a:p>
        </p:txBody>
      </p:sp>
      <p:sp>
        <p:nvSpPr>
          <p:cNvPr id="6" name="Subtitle 5">
            <a:extLst>
              <a:ext uri="{FF2B5EF4-FFF2-40B4-BE49-F238E27FC236}">
                <a16:creationId xmlns:a16="http://schemas.microsoft.com/office/drawing/2014/main" id="{03FE0FD1-1BE4-D18A-6A3C-49FD5665C16E}"/>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C6D3D48B-830B-ECE3-68F5-ACF27CD8E498}"/>
              </a:ext>
            </a:extLst>
          </p:cNvPr>
          <p:cNvSpPr>
            <a:spLocks noGrp="1"/>
          </p:cNvSpPr>
          <p:nvPr>
            <p:ph type="sldNum" sz="quarter" idx="12"/>
          </p:nvPr>
        </p:nvSpPr>
        <p:spPr/>
        <p:txBody>
          <a:bodyPr/>
          <a:lstStyle/>
          <a:p>
            <a:fld id="{6113E31D-E2AB-40D1-8B51-AFA5AFEF393A}" type="slidenum">
              <a:rPr lang="en-US" smtClean="0"/>
              <a:t>36</a:t>
            </a:fld>
            <a:endParaRPr lang="en-US" dirty="0"/>
          </a:p>
        </p:txBody>
      </p:sp>
    </p:spTree>
    <p:extLst>
      <p:ext uri="{BB962C8B-B14F-4D97-AF65-F5344CB8AC3E}">
        <p14:creationId xmlns:p14="http://schemas.microsoft.com/office/powerpoint/2010/main" val="373865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E4C7-7D35-49A6-A736-1AB8BF96948B}"/>
              </a:ext>
            </a:extLst>
          </p:cNvPr>
          <p:cNvSpPr>
            <a:spLocks noGrp="1"/>
          </p:cNvSpPr>
          <p:nvPr>
            <p:ph type="title"/>
          </p:nvPr>
        </p:nvSpPr>
        <p:spPr/>
        <p:txBody>
          <a:bodyPr/>
          <a:lstStyle/>
          <a:p>
            <a:r>
              <a:rPr lang="en-US" dirty="0"/>
              <a:t>Gaussian Process Details</a:t>
            </a:r>
          </a:p>
        </p:txBody>
      </p:sp>
      <p:sp>
        <p:nvSpPr>
          <p:cNvPr id="4" name="Slide Number Placeholder 3">
            <a:extLst>
              <a:ext uri="{FF2B5EF4-FFF2-40B4-BE49-F238E27FC236}">
                <a16:creationId xmlns:a16="http://schemas.microsoft.com/office/drawing/2014/main" id="{2B7A6FA1-1C97-4A0D-BF36-067FD439D8E4}"/>
              </a:ext>
            </a:extLst>
          </p:cNvPr>
          <p:cNvSpPr>
            <a:spLocks noGrp="1"/>
          </p:cNvSpPr>
          <p:nvPr>
            <p:ph type="sldNum" sz="quarter" idx="12"/>
          </p:nvPr>
        </p:nvSpPr>
        <p:spPr/>
        <p:txBody>
          <a:bodyPr/>
          <a:lstStyle/>
          <a:p>
            <a:fld id="{6113E31D-E2AB-40D1-8B51-AFA5AFEF393A}" type="slidenum">
              <a:rPr lang="en-US" smtClean="0"/>
              <a:t>37</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9F72D-07DB-42E4-92E5-F8FF631C167E}"/>
                  </a:ext>
                </a:extLst>
              </p:cNvPr>
              <p:cNvSpPr txBox="1"/>
              <p:nvPr/>
            </p:nvSpPr>
            <p:spPr>
              <a:xfrm>
                <a:off x="484348" y="1267120"/>
                <a:ext cx="5611652" cy="1893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Main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6" name="TextBox 5">
                <a:extLst>
                  <a:ext uri="{FF2B5EF4-FFF2-40B4-BE49-F238E27FC236}">
                    <a16:creationId xmlns:a16="http://schemas.microsoft.com/office/drawing/2014/main" id="{77C9F72D-07DB-42E4-92E5-F8FF631C167E}"/>
                  </a:ext>
                </a:extLst>
              </p:cNvPr>
              <p:cNvSpPr txBox="1">
                <a:spLocks noRot="1" noChangeAspect="1" noMove="1" noResize="1" noEditPoints="1" noAdjustHandles="1" noChangeArrowheads="1" noChangeShapeType="1" noTextEdit="1"/>
              </p:cNvSpPr>
              <p:nvPr/>
            </p:nvSpPr>
            <p:spPr>
              <a:xfrm>
                <a:off x="484348" y="1267120"/>
                <a:ext cx="5611652" cy="1893980"/>
              </a:xfrm>
              <a:prstGeom prst="rect">
                <a:avLst/>
              </a:prstGeom>
              <a:blipFill>
                <a:blip r:embed="rId2"/>
                <a:stretch>
                  <a:fillRect l="-758" t="-1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6A08E0-EC86-4831-8548-63776F2E4E83}"/>
                  </a:ext>
                </a:extLst>
              </p:cNvPr>
              <p:cNvSpPr txBox="1"/>
              <p:nvPr/>
            </p:nvSpPr>
            <p:spPr>
              <a:xfrm>
                <a:off x="6239265" y="1267120"/>
                <a:ext cx="5611652" cy="3553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Cambria Math" panose="02040503050406030204" pitchFamily="18" charset="0"/>
                  </a:rPr>
                  <a:t>Inference:</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𝑦</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0"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e>
                        <m:sup>
                          <m:r>
                            <a:rPr lang="en-US" b="0" i="1" smtClean="0">
                              <a:latin typeface="Cambria Math" panose="02040503050406030204" pitchFamily="18" charset="0"/>
                            </a:rPr>
                            <m:t>′</m:t>
                          </m:r>
                        </m:sup>
                      </m:sSup>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oMath>
                  </m:oMathPara>
                </a14:m>
                <a:endParaRPr lang="en-US"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d>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7" name="TextBox 6">
                <a:extLst>
                  <a:ext uri="{FF2B5EF4-FFF2-40B4-BE49-F238E27FC236}">
                    <a16:creationId xmlns:a16="http://schemas.microsoft.com/office/drawing/2014/main" id="{646A08E0-EC86-4831-8548-63776F2E4E83}"/>
                  </a:ext>
                </a:extLst>
              </p:cNvPr>
              <p:cNvSpPr txBox="1">
                <a:spLocks noRot="1" noChangeAspect="1" noMove="1" noResize="1" noEditPoints="1" noAdjustHandles="1" noChangeArrowheads="1" noChangeShapeType="1" noTextEdit="1"/>
              </p:cNvSpPr>
              <p:nvPr/>
            </p:nvSpPr>
            <p:spPr>
              <a:xfrm>
                <a:off x="6239265" y="1267120"/>
                <a:ext cx="5611652" cy="3553024"/>
              </a:xfrm>
              <a:prstGeom prst="rect">
                <a:avLst/>
              </a:prstGeom>
              <a:blipFill>
                <a:blip r:embed="rId3"/>
                <a:stretch>
                  <a:fillRect l="-867"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754206-3FAB-4030-96A2-45323BE6D8AF}"/>
                  </a:ext>
                </a:extLst>
              </p:cNvPr>
              <p:cNvSpPr txBox="1"/>
              <p:nvPr/>
            </p:nvSpPr>
            <p:spPr>
              <a:xfrm>
                <a:off x="484348" y="3324728"/>
                <a:ext cx="5611652" cy="958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Dimension reduction using convolution:</a:t>
                </a:r>
              </a:p>
              <a:p>
                <a:pPr algn="ctr"/>
                <a:r>
                  <a:rPr lang="en-US" dirty="0">
                    <a:latin typeface="Cambria Math" panose="02040503050406030204" pitchFamily="18" charset="0"/>
                  </a:rPr>
                  <a:t>(1) + (2) </a:t>
                </a:r>
                <a14:m>
                  <m:oMath xmlns:m="http://schemas.openxmlformats.org/officeDocument/2006/math">
                    <m:r>
                      <a:rPr lang="en-US" b="0" i="1" smtClean="0">
                        <a:latin typeface="Cambria Math" panose="02040503050406030204" pitchFamily="18" charset="0"/>
                      </a:rPr>
                      <m:t>⇒</m:t>
                    </m:r>
                  </m:oMath>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p:txBody>
          </p:sp>
        </mc:Choice>
        <mc:Fallback xmlns="">
          <p:sp>
            <p:nvSpPr>
              <p:cNvPr id="8" name="TextBox 7">
                <a:extLst>
                  <a:ext uri="{FF2B5EF4-FFF2-40B4-BE49-F238E27FC236}">
                    <a16:creationId xmlns:a16="http://schemas.microsoft.com/office/drawing/2014/main" id="{13754206-3FAB-4030-96A2-45323BE6D8AF}"/>
                  </a:ext>
                </a:extLst>
              </p:cNvPr>
              <p:cNvSpPr txBox="1">
                <a:spLocks noRot="1" noChangeAspect="1" noMove="1" noResize="1" noEditPoints="1" noAdjustHandles="1" noChangeArrowheads="1" noChangeShapeType="1" noTextEdit="1"/>
              </p:cNvSpPr>
              <p:nvPr/>
            </p:nvSpPr>
            <p:spPr>
              <a:xfrm>
                <a:off x="484348" y="3324728"/>
                <a:ext cx="5611652" cy="958980"/>
              </a:xfrm>
              <a:prstGeom prst="rect">
                <a:avLst/>
              </a:prstGeom>
              <a:blipFill>
                <a:blip r:embed="rId4"/>
                <a:stretch>
                  <a:fillRect l="-758" t="-3106" b="-18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59584D-DD15-44FD-808E-8BE830062B14}"/>
              </a:ext>
            </a:extLst>
          </p:cNvPr>
          <p:cNvSpPr txBox="1"/>
          <p:nvPr/>
        </p:nvSpPr>
        <p:spPr>
          <a:xfrm>
            <a:off x="4645972" y="1521583"/>
            <a:ext cx="455574" cy="400110"/>
          </a:xfrm>
          <a:prstGeom prst="rect">
            <a:avLst/>
          </a:prstGeom>
          <a:noFill/>
        </p:spPr>
        <p:txBody>
          <a:bodyPr wrap="none" rtlCol="0">
            <a:spAutoFit/>
          </a:bodyPr>
          <a:lstStyle/>
          <a:p>
            <a:r>
              <a:rPr lang="en-US" sz="2000" dirty="0">
                <a:latin typeface="+mj-lt"/>
              </a:rPr>
              <a:t>(1)</a:t>
            </a:r>
          </a:p>
        </p:txBody>
      </p:sp>
      <p:sp>
        <p:nvSpPr>
          <p:cNvPr id="10" name="TextBox 9">
            <a:extLst>
              <a:ext uri="{FF2B5EF4-FFF2-40B4-BE49-F238E27FC236}">
                <a16:creationId xmlns:a16="http://schemas.microsoft.com/office/drawing/2014/main" id="{8AFEAD2B-4700-4378-84CB-A0BE2AEDC25D}"/>
              </a:ext>
            </a:extLst>
          </p:cNvPr>
          <p:cNvSpPr txBox="1"/>
          <p:nvPr/>
        </p:nvSpPr>
        <p:spPr>
          <a:xfrm>
            <a:off x="4645972" y="1874038"/>
            <a:ext cx="455574" cy="400110"/>
          </a:xfrm>
          <a:prstGeom prst="rect">
            <a:avLst/>
          </a:prstGeom>
          <a:noFill/>
        </p:spPr>
        <p:txBody>
          <a:bodyPr wrap="none" rtlCol="0">
            <a:spAutoFit/>
          </a:bodyPr>
          <a:lstStyle/>
          <a:p>
            <a:r>
              <a:rPr lang="en-US" sz="2000" dirty="0">
                <a:latin typeface="+mj-lt"/>
              </a:rPr>
              <a:t>(2)</a:t>
            </a:r>
          </a:p>
        </p:txBody>
      </p:sp>
      <p:sp>
        <p:nvSpPr>
          <p:cNvPr id="13" name="TextBox 12">
            <a:extLst>
              <a:ext uri="{FF2B5EF4-FFF2-40B4-BE49-F238E27FC236}">
                <a16:creationId xmlns:a16="http://schemas.microsoft.com/office/drawing/2014/main" id="{D15773E8-D067-415D-869B-2E3ED4BAB855}"/>
              </a:ext>
            </a:extLst>
          </p:cNvPr>
          <p:cNvSpPr txBox="1"/>
          <p:nvPr/>
        </p:nvSpPr>
        <p:spPr>
          <a:xfrm>
            <a:off x="9427332" y="6498228"/>
            <a:ext cx="2703432" cy="369332"/>
          </a:xfrm>
          <a:prstGeom prst="rect">
            <a:avLst/>
          </a:prstGeom>
          <a:noFill/>
        </p:spPr>
        <p:txBody>
          <a:bodyPr wrap="none" rtlCol="0">
            <a:spAutoFit/>
          </a:bodyPr>
          <a:lstStyle/>
          <a:p>
            <a:r>
              <a:rPr lang="en-US" dirty="0">
                <a:latin typeface="+mj-lt"/>
                <a:hlinkClick r:id="rId5" action="ppaction://hlinksldjump"/>
              </a:rPr>
              <a:t>Return to main presentation</a:t>
            </a:r>
            <a:endParaRPr lang="en-US" dirty="0">
              <a:latin typeface="+mj-lt"/>
            </a:endParaRPr>
          </a:p>
        </p:txBody>
      </p:sp>
    </p:spTree>
    <p:extLst>
      <p:ext uri="{BB962C8B-B14F-4D97-AF65-F5344CB8AC3E}">
        <p14:creationId xmlns:p14="http://schemas.microsoft.com/office/powerpoint/2010/main" val="29001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Background and</a:t>
            </a:r>
            <a:br>
              <a:rPr lang="en-US" dirty="0"/>
            </a:br>
            <a:r>
              <a:rPr lang="en-US" dirty="0"/>
              <a:t>System Description</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12258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878318" cy="4952249"/>
          </a:xfrm>
        </p:spPr>
        <p:txBody>
          <a:bodyPr/>
          <a:lstStyle/>
          <a:p>
            <a:r>
              <a:rPr lang="en-US" dirty="0"/>
              <a:t>Sandia has significant capabilities in cyber-physical emulation environments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[2]</a:t>
            </a:r>
          </a:p>
          <a:p>
            <a:pPr lvl="1"/>
            <a:r>
              <a:rPr lang="en-US" dirty="0">
                <a:latin typeface="+mj-lt"/>
              </a:rPr>
              <a:t>Used to assess risk and resilience of cyber-physical systems to natural and adversarial disruptions. Systems studied include critical infrastructures (e.g., power, oil/gas, chemical), space/satellite systems, industrial control systems (ICSs).</a:t>
            </a:r>
            <a:endParaRPr lang="en-US" dirty="0">
              <a:effectLst/>
              <a:latin typeface="+mj-lt"/>
            </a:endParaRPr>
          </a:p>
          <a:p>
            <a:r>
              <a:rPr lang="en-US" dirty="0">
                <a:latin typeface="+mj-lt"/>
              </a:rPr>
              <a:t>This project was funded by sponsors from DOE-NE, who were interested in the risk posed to cyber-physical nuclear power generation</a:t>
            </a:r>
          </a:p>
          <a:p>
            <a:pPr lvl="1"/>
            <a:r>
              <a:rPr lang="en-US" b="1"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risk to nuclear reactor systems is less understood and more difficult to simulate with needed fidelity</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provides ability to create a sufficient representation of a system,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probability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6</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7</a:t>
            </a:fld>
            <a:endParaRPr lang="en-US"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3"/>
          <a:stretch>
            <a:fillRect/>
          </a:stretch>
        </p:blipFill>
        <p:spPr>
          <a:xfrm>
            <a:off x="4839330" y="2236079"/>
            <a:ext cx="6355864" cy="3177932"/>
          </a:xfrm>
          <a:prstGeom prst="rect">
            <a:avLst/>
          </a:prstGeom>
        </p:spPr>
      </p:pic>
      <p:sp>
        <p:nvSpPr>
          <p:cNvPr id="11" name="TextBox 10">
            <a:extLst>
              <a:ext uri="{FF2B5EF4-FFF2-40B4-BE49-F238E27FC236}">
                <a16:creationId xmlns:a16="http://schemas.microsoft.com/office/drawing/2014/main" id="{D8DDE303-B20E-42FC-9A44-7805B0386BE3}"/>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4"/>
              </a:rPr>
              <a:t>NRC</a:t>
            </a:r>
            <a:r>
              <a:rPr lang="en-US" sz="1400" dirty="0"/>
              <a:t>, </a:t>
            </a:r>
            <a:r>
              <a:rPr lang="en-US" sz="1400" dirty="0">
                <a:hlinkClick r:id="rId5"/>
              </a:rPr>
              <a:t>Wikipedia</a:t>
            </a:r>
            <a:endParaRPr lang="en-US" sz="1400" dirty="0"/>
          </a:p>
        </p:txBody>
      </p:sp>
    </p:spTree>
    <p:extLst>
      <p:ext uri="{BB962C8B-B14F-4D97-AF65-F5344CB8AC3E}">
        <p14:creationId xmlns:p14="http://schemas.microsoft.com/office/powerpoint/2010/main" val="41082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8</a:t>
            </a:fld>
            <a:endParaRPr lang="en-US" dirty="0"/>
          </a:p>
        </p:txBody>
      </p:sp>
      <p:sp>
        <p:nvSpPr>
          <p:cNvPr id="7" name="TextBox 6">
            <a:extLst>
              <a:ext uri="{FF2B5EF4-FFF2-40B4-BE49-F238E27FC236}">
                <a16:creationId xmlns:a16="http://schemas.microsoft.com/office/drawing/2014/main" id="{A3C302E5-2296-4BC1-BFEC-5770F86BE369}"/>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3"/>
              </a:rPr>
              <a:t>NRC</a:t>
            </a:r>
            <a:r>
              <a:rPr lang="en-US" sz="1400" dirty="0"/>
              <a:t>, </a:t>
            </a:r>
            <a:r>
              <a:rPr lang="en-US" sz="1400" dirty="0">
                <a:hlinkClick r:id="rId4"/>
              </a:rPr>
              <a:t>Wikipedia</a:t>
            </a:r>
            <a:endParaRPr lang="en-US" sz="1400"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5"/>
          <a:stretch>
            <a:fillRect/>
          </a:stretch>
        </p:blipFill>
        <p:spPr>
          <a:xfrm>
            <a:off x="4839330" y="2236079"/>
            <a:ext cx="6355864" cy="3177932"/>
          </a:xfrm>
          <a:prstGeom prst="rect">
            <a:avLst/>
          </a:prstGeom>
        </p:spPr>
      </p:pic>
      <p:pic>
        <p:nvPicPr>
          <p:cNvPr id="14" name="Picture 13">
            <a:extLst>
              <a:ext uri="{FF2B5EF4-FFF2-40B4-BE49-F238E27FC236}">
                <a16:creationId xmlns:a16="http://schemas.microsoft.com/office/drawing/2014/main" id="{89BF403E-1DA4-46BF-A20F-26575C0A7D1A}"/>
              </a:ext>
            </a:extLst>
          </p:cNvPr>
          <p:cNvPicPr>
            <a:picLocks noChangeAspect="1"/>
          </p:cNvPicPr>
          <p:nvPr/>
        </p:nvPicPr>
        <p:blipFill>
          <a:blip r:embed="rId6"/>
          <a:stretch>
            <a:fillRect/>
          </a:stretch>
        </p:blipFill>
        <p:spPr>
          <a:xfrm>
            <a:off x="1192409" y="1358702"/>
            <a:ext cx="3484427" cy="4932686"/>
          </a:xfrm>
          <a:prstGeom prst="rect">
            <a:avLst/>
          </a:prstGeom>
        </p:spPr>
      </p:pic>
      <p:sp>
        <p:nvSpPr>
          <p:cNvPr id="15" name="Rectangle 14">
            <a:extLst>
              <a:ext uri="{FF2B5EF4-FFF2-40B4-BE49-F238E27FC236}">
                <a16:creationId xmlns:a16="http://schemas.microsoft.com/office/drawing/2014/main" id="{1BA81629-32A3-49FD-AE7A-2E2C31415B8E}"/>
              </a:ext>
            </a:extLst>
          </p:cNvPr>
          <p:cNvSpPr/>
          <p:nvPr/>
        </p:nvSpPr>
        <p:spPr>
          <a:xfrm>
            <a:off x="5733711" y="3163449"/>
            <a:ext cx="346152" cy="720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85CF067-BB23-475E-969C-B50170634033}"/>
              </a:ext>
            </a:extLst>
          </p:cNvPr>
          <p:cNvSpPr/>
          <p:nvPr/>
        </p:nvSpPr>
        <p:spPr>
          <a:xfrm>
            <a:off x="1081144" y="1188721"/>
            <a:ext cx="3706009" cy="51798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E11D686F-E08D-432B-9C67-1CA01BAB71AB}"/>
              </a:ext>
            </a:extLst>
          </p:cNvPr>
          <p:cNvCxnSpPr>
            <a:cxnSpLocks/>
          </p:cNvCxnSpPr>
          <p:nvPr/>
        </p:nvCxnSpPr>
        <p:spPr>
          <a:xfrm flipH="1" flipV="1">
            <a:off x="4787153" y="1188721"/>
            <a:ext cx="1292710" cy="19747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590FAA-0417-4E74-AFFE-3F848F8F56A2}"/>
              </a:ext>
            </a:extLst>
          </p:cNvPr>
          <p:cNvCxnSpPr>
            <a:cxnSpLocks/>
          </p:cNvCxnSpPr>
          <p:nvPr/>
        </p:nvCxnSpPr>
        <p:spPr>
          <a:xfrm flipH="1">
            <a:off x="4787153" y="3884212"/>
            <a:ext cx="1308847" cy="248431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D213EC4-CD05-7E3A-8BE4-3822FA3F74E7}"/>
              </a:ext>
            </a:extLst>
          </p:cNvPr>
          <p:cNvSpPr/>
          <p:nvPr/>
        </p:nvSpPr>
        <p:spPr>
          <a:xfrm>
            <a:off x="720648" y="5724939"/>
            <a:ext cx="9864526" cy="844826"/>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562B8168-6F5A-4A9C-9F9E-EC95BA8D66BD}"/>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3" name="Content Placeholder 2">
            <a:extLst>
              <a:ext uri="{FF2B5EF4-FFF2-40B4-BE49-F238E27FC236}">
                <a16:creationId xmlns:a16="http://schemas.microsoft.com/office/drawing/2014/main" id="{BD9BE5D6-CA6A-43B8-AA88-105946151498}"/>
              </a:ext>
            </a:extLst>
          </p:cNvPr>
          <p:cNvSpPr>
            <a:spLocks noGrp="1"/>
          </p:cNvSpPr>
          <p:nvPr>
            <p:ph idx="1"/>
          </p:nvPr>
        </p:nvSpPr>
        <p:spPr>
          <a:xfrm>
            <a:off x="720648" y="1429232"/>
            <a:ext cx="10736246" cy="5428767"/>
          </a:xfrm>
        </p:spPr>
        <p:txBody>
          <a:bodyPr>
            <a:normAutofit/>
          </a:bodyPr>
          <a:lstStyle/>
          <a:p>
            <a:r>
              <a:rPr lang="en-US" dirty="0"/>
              <a:t>Pressurized water reactors (PWRs) are a nuclear reactor design with the following characteristics:</a:t>
            </a:r>
          </a:p>
          <a:p>
            <a:pPr lvl="1"/>
            <a:r>
              <a:rPr lang="en-US" dirty="0"/>
              <a:t>Two coolant loops: </a:t>
            </a:r>
          </a:p>
          <a:p>
            <a:pPr lvl="2"/>
            <a:r>
              <a:rPr lang="en-US" sz="1800" dirty="0"/>
              <a:t>Primary loop where coolant cools and moderates the reactor</a:t>
            </a:r>
          </a:p>
          <a:p>
            <a:pPr lvl="2"/>
            <a:r>
              <a:rPr lang="en-US" sz="1800" dirty="0"/>
              <a:t>Secondary loop where coolant is heated by the primary and generates steam that drives turbines</a:t>
            </a:r>
          </a:p>
          <a:p>
            <a:pPr lvl="1"/>
            <a:r>
              <a:rPr lang="en-US" dirty="0"/>
              <a:t>Pressurized primary loop, which allows coolant to reach high temperatures while remaining liquid</a:t>
            </a:r>
          </a:p>
          <a:p>
            <a:pPr lvl="2"/>
            <a:r>
              <a:rPr lang="en-US" sz="1800" dirty="0"/>
              <a:t>Typical pressure: ~15-16 MPa</a:t>
            </a:r>
          </a:p>
          <a:p>
            <a:pPr lvl="2"/>
            <a:r>
              <a:rPr lang="en-US" sz="1800" dirty="0"/>
              <a:t>Typical temperature: ~345 </a:t>
            </a:r>
            <a:r>
              <a:rPr lang="en-US" sz="1800" dirty="0">
                <a:latin typeface="Garamond" panose="02020404030301010803" pitchFamily="18" charset="0"/>
              </a:rPr>
              <a:t>°C</a:t>
            </a:r>
          </a:p>
          <a:p>
            <a:r>
              <a:rPr lang="en-US" dirty="0">
                <a:latin typeface="Garamond" panose="02020404030301010803" pitchFamily="18" charset="0"/>
              </a:rPr>
              <a:t>In a dual coolant loop design, only coolant in the primary loop requires significant radioactive containment</a:t>
            </a:r>
          </a:p>
          <a:p>
            <a:r>
              <a:rPr lang="en-US" dirty="0">
                <a:latin typeface="Garamond" panose="02020404030301010803" pitchFamily="18" charset="0"/>
              </a:rPr>
              <a:t>Pressurizer sits on the primary coolant loop and maintains appropriate pressure</a:t>
            </a:r>
          </a:p>
          <a:p>
            <a:pPr lvl="1"/>
            <a:r>
              <a:rPr lang="en-US" dirty="0">
                <a:latin typeface="Garamond" panose="02020404030301010803" pitchFamily="18" charset="0"/>
              </a:rPr>
              <a:t>Too low could allow water to flash to steam. Too high could damage vessels/pipes/components. </a:t>
            </a:r>
          </a:p>
          <a:p>
            <a:pPr lvl="1"/>
            <a:r>
              <a:rPr lang="en-US" dirty="0">
                <a:latin typeface="Garamond" panose="02020404030301010803" pitchFamily="18" charset="0"/>
              </a:rPr>
              <a:t>Electric heaters increase temperature/pressure, water sprayers reduce temperature/pressure</a:t>
            </a:r>
          </a:p>
          <a:p>
            <a:r>
              <a:rPr lang="en-US" dirty="0">
                <a:latin typeface="Garamond" panose="02020404030301010803" pitchFamily="18" charset="0"/>
              </a:rPr>
              <a:t>Pressurizer is a critical component of the system, and failures are highly consequential</a:t>
            </a:r>
          </a:p>
          <a:p>
            <a:r>
              <a:rPr lang="en-US" b="1" dirty="0">
                <a:latin typeface="Garamond" panose="02020404030301010803" pitchFamily="18" charset="0"/>
              </a:rPr>
              <a:t>Dual loop design is unique to PWRs, motivating risk analysis specific to PWRs</a:t>
            </a:r>
          </a:p>
          <a:p>
            <a:pPr lvl="1"/>
            <a:r>
              <a:rPr lang="en-US" dirty="0">
                <a:latin typeface="Garamond" panose="02020404030301010803" pitchFamily="18" charset="0"/>
              </a:rPr>
              <a:t>PWRs are a very common design, accounting for 65% of nuclear power generation in the U.S. in 2021 [3]</a:t>
            </a:r>
          </a:p>
          <a:p>
            <a:endParaRPr lang="en-US" dirty="0"/>
          </a:p>
        </p:txBody>
      </p:sp>
      <p:sp>
        <p:nvSpPr>
          <p:cNvPr id="4" name="Slide Number Placeholder 3">
            <a:extLst>
              <a:ext uri="{FF2B5EF4-FFF2-40B4-BE49-F238E27FC236}">
                <a16:creationId xmlns:a16="http://schemas.microsoft.com/office/drawing/2014/main" id="{8CC0A7A5-2433-4B0E-BB04-5B696DEF89A7}"/>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1884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14499</TotalTime>
  <Words>6588</Words>
  <Application>Microsoft Office PowerPoint</Application>
  <PresentationFormat>Widescreen</PresentationFormat>
  <Paragraphs>437</Paragraphs>
  <Slides>37</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Calibri</vt:lpstr>
      <vt:lpstr>Cambria Math</vt:lpstr>
      <vt:lpstr>Garamond</vt:lpstr>
      <vt:lpstr>Gill Sans MT</vt:lpstr>
      <vt:lpstr>Trebuchet MS</vt:lpstr>
      <vt:lpstr>Sandia Theme (White Background)</vt:lpstr>
      <vt:lpstr>Uncertainty Quantification for Cyber-Physical Pressurized Water Reactor Experiments</vt:lpstr>
      <vt:lpstr>Introduction</vt:lpstr>
      <vt:lpstr>Agenda</vt:lpstr>
      <vt:lpstr>Background and System Description</vt:lpstr>
      <vt:lpstr>Background</vt:lpstr>
      <vt:lpstr>Emulation and Cyber Experiments</vt:lpstr>
      <vt:lpstr>Proof of Concept System: Pressurized Water Reactor</vt:lpstr>
      <vt:lpstr>Proof of Concept System: Pressurized Water Reactor</vt:lpstr>
      <vt:lpstr>Proof of Concept System: Pressurized Water Reactor</vt:lpstr>
      <vt:lpstr>Proof of Concept System: Cyber-Physical PWR System</vt:lpstr>
      <vt:lpstr>Research Problem and Uncertainty Quantification Approach</vt:lpstr>
      <vt:lpstr>Research Problem</vt:lpstr>
      <vt:lpstr>Disruption and Quantities of Interest</vt:lpstr>
      <vt:lpstr>UQ vs. Statistics</vt:lpstr>
      <vt:lpstr>UQ Applications (1) </vt:lpstr>
      <vt:lpstr>UQ Applications (1) </vt:lpstr>
      <vt:lpstr>UQ Applications (2) </vt:lpstr>
      <vt:lpstr>UQ Applications (3) </vt:lpstr>
      <vt:lpstr>Research Objective and General Approach</vt:lpstr>
      <vt:lpstr>Kernel Smoothing and Gaussian Process Approaches</vt:lpstr>
      <vt:lpstr>A Failed Approach and Lessons Learned</vt:lpstr>
      <vt:lpstr>Gaussian Processes</vt:lpstr>
      <vt:lpstr>Gaussian Processes vs. Kernel Smoothers</vt:lpstr>
      <vt:lpstr>Gaussian Process for Binary Outcomes</vt:lpstr>
      <vt:lpstr>Sampling Procedure</vt:lpstr>
      <vt:lpstr>Estimation Issues and Procedure</vt:lpstr>
      <vt:lpstr>Results</vt:lpstr>
      <vt:lpstr>Conditional Probability Estimates</vt:lpstr>
      <vt:lpstr>Overall Probability Estimates</vt:lpstr>
      <vt:lpstr>Discussion and Impacts</vt:lpstr>
      <vt:lpstr>Methodological Extensions</vt:lpstr>
      <vt:lpstr>Impacts</vt:lpstr>
      <vt:lpstr>Acknowledgements</vt:lpstr>
      <vt:lpstr>References</vt:lpstr>
      <vt:lpstr>Comments/Questions</vt:lpstr>
      <vt:lpstr>Backup Slides</vt:lpstr>
      <vt:lpstr>Gaussian Process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490</cp:revision>
  <dcterms:created xsi:type="dcterms:W3CDTF">2017-10-14T01:15:26Z</dcterms:created>
  <dcterms:modified xsi:type="dcterms:W3CDTF">2023-01-20T22:16:49Z</dcterms:modified>
</cp:coreProperties>
</file>